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5" r:id="rId1"/>
    <p:sldMasterId id="2147484252" r:id="rId2"/>
    <p:sldMasterId id="2147484264" r:id="rId3"/>
  </p:sldMasterIdLst>
  <p:notesMasterIdLst>
    <p:notesMasterId r:id="rId42"/>
  </p:notesMasterIdLst>
  <p:handoutMasterIdLst>
    <p:handoutMasterId r:id="rId43"/>
  </p:handoutMasterIdLst>
  <p:sldIdLst>
    <p:sldId id="256" r:id="rId4"/>
    <p:sldId id="338" r:id="rId5"/>
    <p:sldId id="257" r:id="rId6"/>
    <p:sldId id="274" r:id="rId7"/>
    <p:sldId id="280" r:id="rId8"/>
    <p:sldId id="327" r:id="rId9"/>
    <p:sldId id="315" r:id="rId10"/>
    <p:sldId id="322" r:id="rId11"/>
    <p:sldId id="259" r:id="rId12"/>
    <p:sldId id="305" r:id="rId13"/>
    <p:sldId id="275" r:id="rId14"/>
    <p:sldId id="286" r:id="rId15"/>
    <p:sldId id="348" r:id="rId16"/>
    <p:sldId id="349" r:id="rId17"/>
    <p:sldId id="334" r:id="rId18"/>
    <p:sldId id="340" r:id="rId19"/>
    <p:sldId id="281" r:id="rId20"/>
    <p:sldId id="351" r:id="rId21"/>
    <p:sldId id="302" r:id="rId22"/>
    <p:sldId id="321" r:id="rId23"/>
    <p:sldId id="262" r:id="rId24"/>
    <p:sldId id="323" r:id="rId25"/>
    <p:sldId id="326" r:id="rId26"/>
    <p:sldId id="352" r:id="rId27"/>
    <p:sldId id="342" r:id="rId28"/>
    <p:sldId id="346" r:id="rId29"/>
    <p:sldId id="343" r:id="rId30"/>
    <p:sldId id="347" r:id="rId31"/>
    <p:sldId id="345" r:id="rId32"/>
    <p:sldId id="263" r:id="rId33"/>
    <p:sldId id="276" r:id="rId34"/>
    <p:sldId id="332" r:id="rId35"/>
    <p:sldId id="330" r:id="rId36"/>
    <p:sldId id="331" r:id="rId37"/>
    <p:sldId id="333" r:id="rId38"/>
    <p:sldId id="314" r:id="rId39"/>
    <p:sldId id="339" r:id="rId40"/>
    <p:sldId id="341" r:id="rId4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7BD2"/>
    <a:srgbClr val="FEFFFF"/>
    <a:srgbClr val="A6B7D8"/>
    <a:srgbClr val="E06317"/>
    <a:srgbClr val="BE2F38"/>
    <a:srgbClr val="FF9933"/>
    <a:srgbClr val="6B7D72"/>
    <a:srgbClr val="729D51"/>
    <a:srgbClr val="93A299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3" autoAdjust="0"/>
    <p:restoredTop sz="94969" autoAdjust="0"/>
  </p:normalViewPr>
  <p:slideViewPr>
    <p:cSldViewPr snapToGrid="0">
      <p:cViewPr varScale="1">
        <p:scale>
          <a:sx n="80" d="100"/>
          <a:sy n="80" d="100"/>
        </p:scale>
        <p:origin x="102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sagcounty-01\Boc\COMMISSIONERS\CHAIR%20INFO\STATE%20OF%20COUNTY%20ADDRESS\2024%20State%20of%20the%20County%20-%20Boyd\Revenue%20Info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sagcounty-01\Boc\COMMISSIONERS\CHAIR%20INFO\STATE%20OF%20COUNTY%20ADDRESS\2024%20State%20of%20the%20County%20-%20Boyd\Expense%20Inf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cap="none" spc="0" baseline="0">
                <a:ln/>
                <a:solidFill>
                  <a:schemeClr val="accent3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3200" b="1" cap="none" spc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Amasis MT Pro" panose="02040504050005020304" pitchFamily="18" charset="0"/>
                <a:ea typeface="+mn-ea"/>
                <a:cs typeface="+mn-cs"/>
              </a:rPr>
              <a:t>General</a:t>
            </a:r>
            <a:r>
              <a:rPr lang="en-US" sz="3200" b="1" cap="none" spc="0" baseline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Amasis MT Pro" panose="02040504050005020304" pitchFamily="18" charset="0"/>
                <a:ea typeface="+mn-ea"/>
                <a:cs typeface="+mn-cs"/>
              </a:rPr>
              <a:t> Fund Revenues</a:t>
            </a:r>
            <a:endParaRPr lang="en-US" sz="3200" b="1" cap="none" spc="0">
              <a:ln/>
              <a:solidFill>
                <a:schemeClr val="accent6">
                  <a:lumMod val="75000"/>
                </a:schemeClr>
              </a:solidFill>
              <a:effectLst/>
              <a:latin typeface="Amasis MT Pro" panose="02040504050005020304" pitchFamily="18" charset="0"/>
            </a:endParaRPr>
          </a:p>
        </c:rich>
      </c:tx>
      <c:layout>
        <c:manualLayout>
          <c:xMode val="edge"/>
          <c:yMode val="edge"/>
          <c:x val="1.485453684476341E-2"/>
          <c:y val="2.6601596946970257E-2"/>
        </c:manualLayout>
      </c:layout>
      <c:overlay val="0"/>
      <c:spPr>
        <a:noFill/>
        <a:ln w="12700" cap="flat" cmpd="sng" algn="ctr">
          <a:noFill/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cap="none" spc="0" baseline="0">
              <a:ln/>
              <a:solidFill>
                <a:schemeClr val="accent3"/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9540619309610875E-2"/>
          <c:y val="0.19587092241126006"/>
          <c:w val="0.40071283669684382"/>
          <c:h val="0.7654502576265128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02C-40FF-A4DC-A4195E95C2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02C-40FF-A4DC-A4195E95C2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0"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02C-40FF-A4DC-A4195E95C2F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02C-40FF-A4DC-A4195E95C2F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02C-40FF-A4DC-A4195E95C2F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02C-40FF-A4DC-A4195E95C2F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02C-40FF-A4DC-A4195E95C2F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02C-40FF-A4DC-A4195E95C2FD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50.63%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A02C-40FF-A4DC-A4195E95C2F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0.47%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02C-40FF-A4DC-A4195E95C2F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21.18%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02C-40FF-A4DC-A4195E95C2F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8.64%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02C-40FF-A4DC-A4195E95C2FD}"/>
                </c:ext>
              </c:extLst>
            </c:dLbl>
            <c:dLbl>
              <c:idx val="4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.58%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9-A02C-40FF-A4DC-A4195E95C2FD}"/>
                </c:ext>
              </c:extLst>
            </c:dLbl>
            <c:dLbl>
              <c:idx val="5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47%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B-A02C-40FF-A4DC-A4195E95C2FD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7.50%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A02C-40FF-A4DC-A4195E95C2FD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10.55%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A02C-40FF-A4DC-A4195E95C2FD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Sheet1!$C$4:$C$11</c:f>
              <c:strCache>
                <c:ptCount val="8"/>
                <c:pt idx="0">
                  <c:v>Taxes - $29,473,819</c:v>
                </c:pt>
                <c:pt idx="1">
                  <c:v>Licenses and Permits - $275,300</c:v>
                </c:pt>
                <c:pt idx="2">
                  <c:v>Grants - $12,328,260</c:v>
                </c:pt>
                <c:pt idx="3">
                  <c:v>Charges for Services - $5,022,364</c:v>
                </c:pt>
                <c:pt idx="4">
                  <c:v>Fines and Forfeits - $335,500</c:v>
                </c:pt>
                <c:pt idx="5">
                  <c:v>Interest and Rents - $271,217</c:v>
                </c:pt>
                <c:pt idx="6">
                  <c:v>Other Revenue - $4,368,079</c:v>
                </c:pt>
                <c:pt idx="7">
                  <c:v>Other Financing Sources - $6,143,971</c:v>
                </c:pt>
              </c:strCache>
            </c:strRef>
          </c:cat>
          <c:val>
            <c:numRef>
              <c:f>Sheet1!$E$4:$E$11</c:f>
              <c:numCache>
                <c:formatCode>#,##0</c:formatCode>
                <c:ptCount val="8"/>
                <c:pt idx="0">
                  <c:v>29473819</c:v>
                </c:pt>
                <c:pt idx="1">
                  <c:v>275300</c:v>
                </c:pt>
                <c:pt idx="2">
                  <c:v>12328260</c:v>
                </c:pt>
                <c:pt idx="3">
                  <c:v>5022364</c:v>
                </c:pt>
                <c:pt idx="4">
                  <c:v>335500</c:v>
                </c:pt>
                <c:pt idx="5">
                  <c:v>271217</c:v>
                </c:pt>
                <c:pt idx="6">
                  <c:v>4368079</c:v>
                </c:pt>
                <c:pt idx="7">
                  <c:v>6143971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02C-40FF-A4DC-A4195E95C2FD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18689040856971"/>
          <c:y val="4.2322841821610786E-2"/>
          <c:w val="0.45210107529076876"/>
          <c:h val="0.94406633299869325"/>
        </c:manualLayout>
      </c:layout>
      <c:overlay val="0"/>
      <c:spPr>
        <a:noFill/>
        <a:ln w="6350">
          <a:noFill/>
          <a:round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masis MT Pro" panose="020405040500050203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blipFill>
      <a:blip xmlns:r="http://schemas.openxmlformats.org/officeDocument/2006/relationships" r:embed="rId3">
        <a:alphaModFix amt="21000"/>
      </a:blip>
      <a:stretch>
        <a:fillRect l="-6000" t="-7000" r="-4000" b="-115000"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General Fund Expenses</a:t>
            </a:r>
          </a:p>
        </c:rich>
      </c:tx>
      <c:layout>
        <c:manualLayout>
          <c:xMode val="edge"/>
          <c:yMode val="edge"/>
          <c:x val="0.58095609597232711"/>
          <c:y val="2.36864771748492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5079455826864565"/>
          <c:y val="0.21838864134231284"/>
          <c:w val="0.37638288520937041"/>
          <c:h val="0.7164047081324135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F4-4EA4-BB86-62CBA926069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F4-4EA4-BB86-62CBA926069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F4-4EA4-BB86-62CBA926069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F4-4EA4-BB86-62CBA9260696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F4-4EA4-BB86-62CBA9260696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F4-4EA4-BB86-62CBA9260696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1F4-4EA4-BB86-62CBA9260696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F1F4-4EA4-BB86-62CBA9260696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fld id="{76622E2C-8CFC-4669-A9D7-FF542232DE3A}" type="PERCENTAGE">
                      <a:rPr lang="en-US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1F4-4EA4-BB86-62CBA926069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3FDD8A7-B420-49D3-B582-57C4DC8ADF36}" type="PERCENTAGE">
                      <a:rPr lang="en-US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1F4-4EA4-BB86-62CBA926069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C6195EE9-0F6A-47EF-A9AE-C7AB5737CC74}" type="PERCENTAGE">
                      <a:rPr lang="en-US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1F4-4EA4-BB86-62CBA926069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6FE21850-9025-4DE9-A598-00E67CBFC1FD}" type="PERCENTAGE">
                      <a:rPr lang="en-US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F1F4-4EA4-BB86-62CBA926069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FAEFD86B-43DD-4958-AEC1-E87C8A6C6CB4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F1F4-4EA4-BB86-62CBA9260696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General Government - $10,383,863</c:v>
                </c:pt>
                <c:pt idx="1">
                  <c:v>Legislative - $682,488</c:v>
                </c:pt>
                <c:pt idx="2">
                  <c:v>Judicial - $22,519,647</c:v>
                </c:pt>
                <c:pt idx="3">
                  <c:v>Public Safety - $12,936,164</c:v>
                </c:pt>
                <c:pt idx="4">
                  <c:v>Public Works - $1,013,900</c:v>
                </c:pt>
                <c:pt idx="5">
                  <c:v>Health and Welfare - $1,577,346</c:v>
                </c:pt>
                <c:pt idx="6">
                  <c:v>Community and Economic Development - $851,794</c:v>
                </c:pt>
                <c:pt idx="7">
                  <c:v>Other Financing Uses - $8,253,308</c:v>
                </c:pt>
              </c:strCache>
            </c:strRef>
          </c:cat>
          <c:val>
            <c:numRef>
              <c:f>Sheet1!$B$2:$B$9</c:f>
              <c:numCache>
                <c:formatCode>_(* #,##0_);_(* \(#,##0\);_(* "-"??_);_(@_)</c:formatCode>
                <c:ptCount val="8"/>
                <c:pt idx="0">
                  <c:v>10383863</c:v>
                </c:pt>
                <c:pt idx="1">
                  <c:v>682488</c:v>
                </c:pt>
                <c:pt idx="2">
                  <c:v>22519647</c:v>
                </c:pt>
                <c:pt idx="3">
                  <c:v>12936164</c:v>
                </c:pt>
                <c:pt idx="4">
                  <c:v>1013900</c:v>
                </c:pt>
                <c:pt idx="5">
                  <c:v>1577346</c:v>
                </c:pt>
                <c:pt idx="6">
                  <c:v>851794</c:v>
                </c:pt>
                <c:pt idx="7">
                  <c:v>8253308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1F4-4EA4-BB86-62CBA9260696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F1F4-4EA4-BB86-62CBA926069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F1F4-4EA4-BB86-62CBA926069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F1F4-4EA4-BB86-62CBA926069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F1F4-4EA4-BB86-62CBA9260696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F1F4-4EA4-BB86-62CBA9260696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F1F4-4EA4-BB86-62CBA9260696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E-F1F4-4EA4-BB86-62CBA9260696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F1F4-4EA4-BB86-62CBA926069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General Government - $10,383,863</c:v>
                </c:pt>
                <c:pt idx="1">
                  <c:v>Legislative - $682,488</c:v>
                </c:pt>
                <c:pt idx="2">
                  <c:v>Judicial - $22,519,647</c:v>
                </c:pt>
                <c:pt idx="3">
                  <c:v>Public Safety - $12,936,164</c:v>
                </c:pt>
                <c:pt idx="4">
                  <c:v>Public Works - $1,013,900</c:v>
                </c:pt>
                <c:pt idx="5">
                  <c:v>Health and Welfare - $1,577,346</c:v>
                </c:pt>
                <c:pt idx="6">
                  <c:v>Community and Economic Development - $851,794</c:v>
                </c:pt>
                <c:pt idx="7">
                  <c:v>Other Financing Uses - $8,253,308</c:v>
                </c:pt>
              </c:strCache>
            </c:strRef>
          </c:cat>
          <c:val>
            <c:numRef>
              <c:f>Sheet1!$C$2:$C$9</c:f>
              <c:numCache>
                <c:formatCode>0.00%</c:formatCode>
                <c:ptCount val="8"/>
                <c:pt idx="0">
                  <c:v>0.17836016414710718</c:v>
                </c:pt>
                <c:pt idx="1">
                  <c:v>1.1722869582199888E-2</c:v>
                </c:pt>
                <c:pt idx="2">
                  <c:v>0.38681249314006833</c:v>
                </c:pt>
                <c:pt idx="3">
                  <c:v>0.22220019028312474</c:v>
                </c:pt>
                <c:pt idx="4">
                  <c:v>1.7415423376517195E-2</c:v>
                </c:pt>
                <c:pt idx="5">
                  <c:v>2.709354808290353E-2</c:v>
                </c:pt>
                <c:pt idx="6">
                  <c:v>1.4630982483062518E-2</c:v>
                </c:pt>
                <c:pt idx="7">
                  <c:v>0.14176432890501664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F1F4-4EA4-BB86-62CBA9260696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4.0314766114976447E-2"/>
          <c:y val="2.5267892869980393E-2"/>
          <c:w val="0.4240545997474075"/>
          <c:h val="0.972625926604135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masis MT Pro" panose="020405040500050203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blipFill dpi="0" rotWithShape="1">
      <a:blip xmlns:r="http://schemas.openxmlformats.org/officeDocument/2006/relationships" r:embed="rId3">
        <a:alphaModFix amt="30000"/>
      </a:blip>
      <a:srcRect/>
      <a:stretch>
        <a:fillRect l="-4000" t="-5000" r="-4000" b="-113000"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C7779E-63ED-4BFE-9ACB-B0EA0B93A8A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35A0136-D48B-40AA-B46D-D2BF1D2D4413}">
      <dgm:prSet/>
      <dgm:spPr/>
      <dgm:t>
        <a:bodyPr/>
        <a:lstStyle/>
        <a:p>
          <a:r>
            <a:rPr lang="en-US" dirty="0"/>
            <a:t>Awarded $385,538 Backlog Grant from the State Court Administrative Office</a:t>
          </a:r>
        </a:p>
      </dgm:t>
    </dgm:pt>
    <dgm:pt modelId="{A2D6C770-27BD-43BA-9A82-379321F8B074}" type="parTrans" cxnId="{BE92D08B-4290-41EC-86B0-0E7179D70D59}">
      <dgm:prSet/>
      <dgm:spPr/>
      <dgm:t>
        <a:bodyPr/>
        <a:lstStyle/>
        <a:p>
          <a:endParaRPr lang="en-US"/>
        </a:p>
      </dgm:t>
    </dgm:pt>
    <dgm:pt modelId="{57D599D0-F7A3-4CC0-9E0C-ED620CB4067A}" type="sibTrans" cxnId="{BE92D08B-4290-41EC-86B0-0E7179D70D59}">
      <dgm:prSet/>
      <dgm:spPr/>
      <dgm:t>
        <a:bodyPr/>
        <a:lstStyle/>
        <a:p>
          <a:endParaRPr lang="en-US"/>
        </a:p>
      </dgm:t>
    </dgm:pt>
    <dgm:pt modelId="{1B5DED84-8749-4ECF-9135-F0FA29788570}">
      <dgm:prSet/>
      <dgm:spPr/>
      <dgm:t>
        <a:bodyPr/>
        <a:lstStyle/>
        <a:p>
          <a:r>
            <a:rPr lang="en-US" dirty="0"/>
            <a:t>To employ 3 visiting judges and two support staff to assist in reducing backlog of cases </a:t>
          </a:r>
        </a:p>
      </dgm:t>
    </dgm:pt>
    <dgm:pt modelId="{A0D6EF8E-7042-4F0C-A62F-CD7A1ED2DE70}" type="parTrans" cxnId="{493A2D43-47E2-470E-B9AB-3CDC2CFC8CA8}">
      <dgm:prSet/>
      <dgm:spPr/>
      <dgm:t>
        <a:bodyPr/>
        <a:lstStyle/>
        <a:p>
          <a:endParaRPr lang="en-US"/>
        </a:p>
      </dgm:t>
    </dgm:pt>
    <dgm:pt modelId="{D3EA5676-7542-40A7-B7F6-359A0D9283AA}" type="sibTrans" cxnId="{493A2D43-47E2-470E-B9AB-3CDC2CFC8CA8}">
      <dgm:prSet/>
      <dgm:spPr/>
      <dgm:t>
        <a:bodyPr/>
        <a:lstStyle/>
        <a:p>
          <a:endParaRPr lang="en-US"/>
        </a:p>
      </dgm:t>
    </dgm:pt>
    <dgm:pt modelId="{69A320C8-3279-4481-AF26-E593F7A50FAB}">
      <dgm:prSet/>
      <dgm:spPr/>
      <dgm:t>
        <a:bodyPr/>
        <a:lstStyle/>
        <a:p>
          <a:r>
            <a:rPr lang="en-US" dirty="0"/>
            <a:t>One year: March 2023 – March 2024 </a:t>
          </a:r>
        </a:p>
      </dgm:t>
    </dgm:pt>
    <dgm:pt modelId="{5DFA1347-84F0-4432-AF8E-0EE8F71125F2}" type="parTrans" cxnId="{CF1176C1-4BD2-4368-BD68-A4E2839BDC63}">
      <dgm:prSet/>
      <dgm:spPr/>
      <dgm:t>
        <a:bodyPr/>
        <a:lstStyle/>
        <a:p>
          <a:endParaRPr lang="en-US"/>
        </a:p>
      </dgm:t>
    </dgm:pt>
    <dgm:pt modelId="{A46DD15E-D2F7-4946-84DF-7522F7B14844}" type="sibTrans" cxnId="{CF1176C1-4BD2-4368-BD68-A4E2839BDC63}">
      <dgm:prSet/>
      <dgm:spPr/>
      <dgm:t>
        <a:bodyPr/>
        <a:lstStyle/>
        <a:p>
          <a:endParaRPr lang="en-US"/>
        </a:p>
      </dgm:t>
    </dgm:pt>
    <dgm:pt modelId="{94E75657-8E28-47B3-8BC8-3BE023259D7C}">
      <dgm:prSet/>
      <dgm:spPr/>
      <dgm:t>
        <a:bodyPr/>
        <a:lstStyle/>
        <a:p>
          <a:r>
            <a:rPr lang="en-US" dirty="0"/>
            <a:t>Cases reduced from 1,322 to 678 </a:t>
          </a:r>
        </a:p>
        <a:p>
          <a:r>
            <a:rPr lang="en-US" dirty="0"/>
            <a:t>(49% decrease)</a:t>
          </a:r>
        </a:p>
      </dgm:t>
    </dgm:pt>
    <dgm:pt modelId="{C3FD6C9C-EA57-4FED-8D78-182AFE56C475}" type="parTrans" cxnId="{8691BE29-C07D-4572-B04D-C066F1A4318D}">
      <dgm:prSet/>
      <dgm:spPr/>
      <dgm:t>
        <a:bodyPr/>
        <a:lstStyle/>
        <a:p>
          <a:endParaRPr lang="en-US"/>
        </a:p>
      </dgm:t>
    </dgm:pt>
    <dgm:pt modelId="{AB488DBC-C561-4C38-8EF0-5E3359AC9799}" type="sibTrans" cxnId="{8691BE29-C07D-4572-B04D-C066F1A4318D}">
      <dgm:prSet/>
      <dgm:spPr/>
      <dgm:t>
        <a:bodyPr/>
        <a:lstStyle/>
        <a:p>
          <a:endParaRPr lang="en-US"/>
        </a:p>
      </dgm:t>
    </dgm:pt>
    <dgm:pt modelId="{7E0F6C49-35D0-4B61-9238-BBDBDCF3C9ED}" type="pres">
      <dgm:prSet presAssocID="{F5C7779E-63ED-4BFE-9ACB-B0EA0B93A8A4}" presName="root" presStyleCnt="0">
        <dgm:presLayoutVars>
          <dgm:dir/>
          <dgm:resizeHandles val="exact"/>
        </dgm:presLayoutVars>
      </dgm:prSet>
      <dgm:spPr/>
    </dgm:pt>
    <dgm:pt modelId="{CF277AFC-EF61-4EDF-9080-6DC534314B7F}" type="pres">
      <dgm:prSet presAssocID="{B35A0136-D48B-40AA-B46D-D2BF1D2D4413}" presName="compNode" presStyleCnt="0"/>
      <dgm:spPr/>
    </dgm:pt>
    <dgm:pt modelId="{95943A9F-72D9-4F2C-ADFE-76EBB2594A9C}" type="pres">
      <dgm:prSet presAssocID="{B35A0136-D48B-40AA-B46D-D2BF1D2D4413}" presName="bgRect" presStyleLbl="bgShp" presStyleIdx="0" presStyleCnt="4"/>
      <dgm:spPr/>
    </dgm:pt>
    <dgm:pt modelId="{0FE55954-8B41-4CFB-9D2D-B42FBFB467C4}" type="pres">
      <dgm:prSet presAssocID="{B35A0136-D48B-40AA-B46D-D2BF1D2D441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9E78F2D5-3952-4AF2-8DBD-5D821DFE5DE8}" type="pres">
      <dgm:prSet presAssocID="{B35A0136-D48B-40AA-B46D-D2BF1D2D4413}" presName="spaceRect" presStyleCnt="0"/>
      <dgm:spPr/>
    </dgm:pt>
    <dgm:pt modelId="{6661E6F5-94E4-41C3-B4E3-408AFB05290A}" type="pres">
      <dgm:prSet presAssocID="{B35A0136-D48B-40AA-B46D-D2BF1D2D4413}" presName="parTx" presStyleLbl="revTx" presStyleIdx="0" presStyleCnt="4">
        <dgm:presLayoutVars>
          <dgm:chMax val="0"/>
          <dgm:chPref val="0"/>
        </dgm:presLayoutVars>
      </dgm:prSet>
      <dgm:spPr/>
    </dgm:pt>
    <dgm:pt modelId="{600C6E08-FB5D-4B70-8FD8-3386A21DE487}" type="pres">
      <dgm:prSet presAssocID="{57D599D0-F7A3-4CC0-9E0C-ED620CB4067A}" presName="sibTrans" presStyleCnt="0"/>
      <dgm:spPr/>
    </dgm:pt>
    <dgm:pt modelId="{FA1CC53F-A1DC-4084-9CBF-B3E100959905}" type="pres">
      <dgm:prSet presAssocID="{1B5DED84-8749-4ECF-9135-F0FA29788570}" presName="compNode" presStyleCnt="0"/>
      <dgm:spPr/>
    </dgm:pt>
    <dgm:pt modelId="{556C0FEC-15F2-4AB7-BEB6-0E61B9D134D1}" type="pres">
      <dgm:prSet presAssocID="{1B5DED84-8749-4ECF-9135-F0FA29788570}" presName="bgRect" presStyleLbl="bgShp" presStyleIdx="1" presStyleCnt="4"/>
      <dgm:spPr/>
    </dgm:pt>
    <dgm:pt modelId="{F5E19BF6-D273-4D75-8466-8218B23E8924}" type="pres">
      <dgm:prSet presAssocID="{1B5DED84-8749-4ECF-9135-F0FA2978857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8A5B7175-09AF-46F2-863E-F383585917FE}" type="pres">
      <dgm:prSet presAssocID="{1B5DED84-8749-4ECF-9135-F0FA29788570}" presName="spaceRect" presStyleCnt="0"/>
      <dgm:spPr/>
    </dgm:pt>
    <dgm:pt modelId="{7F85CB2C-7ADA-4F82-9CE5-4773D482140D}" type="pres">
      <dgm:prSet presAssocID="{1B5DED84-8749-4ECF-9135-F0FA29788570}" presName="parTx" presStyleLbl="revTx" presStyleIdx="1" presStyleCnt="4">
        <dgm:presLayoutVars>
          <dgm:chMax val="0"/>
          <dgm:chPref val="0"/>
        </dgm:presLayoutVars>
      </dgm:prSet>
      <dgm:spPr/>
    </dgm:pt>
    <dgm:pt modelId="{C1CDF86A-47A9-4997-A99E-E7A285C25148}" type="pres">
      <dgm:prSet presAssocID="{D3EA5676-7542-40A7-B7F6-359A0D9283AA}" presName="sibTrans" presStyleCnt="0"/>
      <dgm:spPr/>
    </dgm:pt>
    <dgm:pt modelId="{BC4CD7AC-F8D1-48C8-B8ED-74CD3C4F649B}" type="pres">
      <dgm:prSet presAssocID="{69A320C8-3279-4481-AF26-E593F7A50FAB}" presName="compNode" presStyleCnt="0"/>
      <dgm:spPr/>
    </dgm:pt>
    <dgm:pt modelId="{876E3FA3-0BB2-46B9-9837-6A21E71DDA16}" type="pres">
      <dgm:prSet presAssocID="{69A320C8-3279-4481-AF26-E593F7A50FAB}" presName="bgRect" presStyleLbl="bgShp" presStyleIdx="2" presStyleCnt="4"/>
      <dgm:spPr/>
    </dgm:pt>
    <dgm:pt modelId="{415E8E18-CC79-49EC-B134-DA8A23CA0FDE}" type="pres">
      <dgm:prSet presAssocID="{69A320C8-3279-4481-AF26-E593F7A50FA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87BC650-2B02-4197-9B51-3989D02C6B9C}" type="pres">
      <dgm:prSet presAssocID="{69A320C8-3279-4481-AF26-E593F7A50FAB}" presName="spaceRect" presStyleCnt="0"/>
      <dgm:spPr/>
    </dgm:pt>
    <dgm:pt modelId="{589AA602-1105-4128-BDAF-EBDE8CFF5A6A}" type="pres">
      <dgm:prSet presAssocID="{69A320C8-3279-4481-AF26-E593F7A50FAB}" presName="parTx" presStyleLbl="revTx" presStyleIdx="2" presStyleCnt="4">
        <dgm:presLayoutVars>
          <dgm:chMax val="0"/>
          <dgm:chPref val="0"/>
        </dgm:presLayoutVars>
      </dgm:prSet>
      <dgm:spPr/>
    </dgm:pt>
    <dgm:pt modelId="{5D317539-3D12-447B-A41D-EF9742C5EED9}" type="pres">
      <dgm:prSet presAssocID="{A46DD15E-D2F7-4946-84DF-7522F7B14844}" presName="sibTrans" presStyleCnt="0"/>
      <dgm:spPr/>
    </dgm:pt>
    <dgm:pt modelId="{F64D3233-6D27-4D9C-B81F-83AC70D88E7C}" type="pres">
      <dgm:prSet presAssocID="{94E75657-8E28-47B3-8BC8-3BE023259D7C}" presName="compNode" presStyleCnt="0"/>
      <dgm:spPr/>
    </dgm:pt>
    <dgm:pt modelId="{C7720874-183F-4518-B984-DD317F3EAD5D}" type="pres">
      <dgm:prSet presAssocID="{94E75657-8E28-47B3-8BC8-3BE023259D7C}" presName="bgRect" presStyleLbl="bgShp" presStyleIdx="3" presStyleCnt="4"/>
      <dgm:spPr/>
    </dgm:pt>
    <dgm:pt modelId="{F338CA2B-0A43-4860-BDD2-CD68BC556004}" type="pres">
      <dgm:prSet presAssocID="{94E75657-8E28-47B3-8BC8-3BE023259D7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pboard Partially Checked with solid fill"/>
        </a:ext>
      </dgm:extLst>
    </dgm:pt>
    <dgm:pt modelId="{FDD10939-0A27-4A00-9865-13E2157E973E}" type="pres">
      <dgm:prSet presAssocID="{94E75657-8E28-47B3-8BC8-3BE023259D7C}" presName="spaceRect" presStyleCnt="0"/>
      <dgm:spPr/>
    </dgm:pt>
    <dgm:pt modelId="{AF19BC22-41C2-4C8A-823C-30E760803D96}" type="pres">
      <dgm:prSet presAssocID="{94E75657-8E28-47B3-8BC8-3BE023259D7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84B9C22-53B7-4481-8FDD-E5BFCC08DE18}" type="presOf" srcId="{F5C7779E-63ED-4BFE-9ACB-B0EA0B93A8A4}" destId="{7E0F6C49-35D0-4B61-9238-BBDBDCF3C9ED}" srcOrd="0" destOrd="0" presId="urn:microsoft.com/office/officeart/2018/2/layout/IconVerticalSolidList"/>
    <dgm:cxn modelId="{8691BE29-C07D-4572-B04D-C066F1A4318D}" srcId="{F5C7779E-63ED-4BFE-9ACB-B0EA0B93A8A4}" destId="{94E75657-8E28-47B3-8BC8-3BE023259D7C}" srcOrd="3" destOrd="0" parTransId="{C3FD6C9C-EA57-4FED-8D78-182AFE56C475}" sibTransId="{AB488DBC-C561-4C38-8EF0-5E3359AC9799}"/>
    <dgm:cxn modelId="{4C7E0E36-7744-40DF-BC1B-6CE1DF634DAC}" type="presOf" srcId="{94E75657-8E28-47B3-8BC8-3BE023259D7C}" destId="{AF19BC22-41C2-4C8A-823C-30E760803D96}" srcOrd="0" destOrd="0" presId="urn:microsoft.com/office/officeart/2018/2/layout/IconVerticalSolidList"/>
    <dgm:cxn modelId="{493A2D43-47E2-470E-B9AB-3CDC2CFC8CA8}" srcId="{F5C7779E-63ED-4BFE-9ACB-B0EA0B93A8A4}" destId="{1B5DED84-8749-4ECF-9135-F0FA29788570}" srcOrd="1" destOrd="0" parTransId="{A0D6EF8E-7042-4F0C-A62F-CD7A1ED2DE70}" sibTransId="{D3EA5676-7542-40A7-B7F6-359A0D9283AA}"/>
    <dgm:cxn modelId="{EEB77172-148F-4155-ABA6-E749BA1A1896}" type="presOf" srcId="{1B5DED84-8749-4ECF-9135-F0FA29788570}" destId="{7F85CB2C-7ADA-4F82-9CE5-4773D482140D}" srcOrd="0" destOrd="0" presId="urn:microsoft.com/office/officeart/2018/2/layout/IconVerticalSolidList"/>
    <dgm:cxn modelId="{BE92D08B-4290-41EC-86B0-0E7179D70D59}" srcId="{F5C7779E-63ED-4BFE-9ACB-B0EA0B93A8A4}" destId="{B35A0136-D48B-40AA-B46D-D2BF1D2D4413}" srcOrd="0" destOrd="0" parTransId="{A2D6C770-27BD-43BA-9A82-379321F8B074}" sibTransId="{57D599D0-F7A3-4CC0-9E0C-ED620CB4067A}"/>
    <dgm:cxn modelId="{CF1176C1-4BD2-4368-BD68-A4E2839BDC63}" srcId="{F5C7779E-63ED-4BFE-9ACB-B0EA0B93A8A4}" destId="{69A320C8-3279-4481-AF26-E593F7A50FAB}" srcOrd="2" destOrd="0" parTransId="{5DFA1347-84F0-4432-AF8E-0EE8F71125F2}" sibTransId="{A46DD15E-D2F7-4946-84DF-7522F7B14844}"/>
    <dgm:cxn modelId="{873458ED-3529-4F4E-B125-EFA9741A94BF}" type="presOf" srcId="{B35A0136-D48B-40AA-B46D-D2BF1D2D4413}" destId="{6661E6F5-94E4-41C3-B4E3-408AFB05290A}" srcOrd="0" destOrd="0" presId="urn:microsoft.com/office/officeart/2018/2/layout/IconVerticalSolidList"/>
    <dgm:cxn modelId="{8F19A8FF-5C50-4C13-828A-F5533A5DF938}" type="presOf" srcId="{69A320C8-3279-4481-AF26-E593F7A50FAB}" destId="{589AA602-1105-4128-BDAF-EBDE8CFF5A6A}" srcOrd="0" destOrd="0" presId="urn:microsoft.com/office/officeart/2018/2/layout/IconVerticalSolidList"/>
    <dgm:cxn modelId="{AC618E7D-CE0B-493B-AAEF-13E3FC80E546}" type="presParOf" srcId="{7E0F6C49-35D0-4B61-9238-BBDBDCF3C9ED}" destId="{CF277AFC-EF61-4EDF-9080-6DC534314B7F}" srcOrd="0" destOrd="0" presId="urn:microsoft.com/office/officeart/2018/2/layout/IconVerticalSolidList"/>
    <dgm:cxn modelId="{43F3C42C-5FD1-43A7-88AE-D32334BE6E6A}" type="presParOf" srcId="{CF277AFC-EF61-4EDF-9080-6DC534314B7F}" destId="{95943A9F-72D9-4F2C-ADFE-76EBB2594A9C}" srcOrd="0" destOrd="0" presId="urn:microsoft.com/office/officeart/2018/2/layout/IconVerticalSolidList"/>
    <dgm:cxn modelId="{A7566514-87B2-4ECA-AF4E-504CFAC5C638}" type="presParOf" srcId="{CF277AFC-EF61-4EDF-9080-6DC534314B7F}" destId="{0FE55954-8B41-4CFB-9D2D-B42FBFB467C4}" srcOrd="1" destOrd="0" presId="urn:microsoft.com/office/officeart/2018/2/layout/IconVerticalSolidList"/>
    <dgm:cxn modelId="{AADC18BF-3CCB-4948-BB09-32ADF5A1AA72}" type="presParOf" srcId="{CF277AFC-EF61-4EDF-9080-6DC534314B7F}" destId="{9E78F2D5-3952-4AF2-8DBD-5D821DFE5DE8}" srcOrd="2" destOrd="0" presId="urn:microsoft.com/office/officeart/2018/2/layout/IconVerticalSolidList"/>
    <dgm:cxn modelId="{4C36F70A-848C-4F80-A22F-64E6CF765705}" type="presParOf" srcId="{CF277AFC-EF61-4EDF-9080-6DC534314B7F}" destId="{6661E6F5-94E4-41C3-B4E3-408AFB05290A}" srcOrd="3" destOrd="0" presId="urn:microsoft.com/office/officeart/2018/2/layout/IconVerticalSolidList"/>
    <dgm:cxn modelId="{512F3D2A-1849-40E8-97AC-2E1B980ECB27}" type="presParOf" srcId="{7E0F6C49-35D0-4B61-9238-BBDBDCF3C9ED}" destId="{600C6E08-FB5D-4B70-8FD8-3386A21DE487}" srcOrd="1" destOrd="0" presId="urn:microsoft.com/office/officeart/2018/2/layout/IconVerticalSolidList"/>
    <dgm:cxn modelId="{20213369-CC34-447C-9DF1-E8BF462E6AE7}" type="presParOf" srcId="{7E0F6C49-35D0-4B61-9238-BBDBDCF3C9ED}" destId="{FA1CC53F-A1DC-4084-9CBF-B3E100959905}" srcOrd="2" destOrd="0" presId="urn:microsoft.com/office/officeart/2018/2/layout/IconVerticalSolidList"/>
    <dgm:cxn modelId="{F8216072-3528-423A-AC22-0B230E9ABE5B}" type="presParOf" srcId="{FA1CC53F-A1DC-4084-9CBF-B3E100959905}" destId="{556C0FEC-15F2-4AB7-BEB6-0E61B9D134D1}" srcOrd="0" destOrd="0" presId="urn:microsoft.com/office/officeart/2018/2/layout/IconVerticalSolidList"/>
    <dgm:cxn modelId="{58623267-A622-4DA5-8E81-B28DF0FDDDC0}" type="presParOf" srcId="{FA1CC53F-A1DC-4084-9CBF-B3E100959905}" destId="{F5E19BF6-D273-4D75-8466-8218B23E8924}" srcOrd="1" destOrd="0" presId="urn:microsoft.com/office/officeart/2018/2/layout/IconVerticalSolidList"/>
    <dgm:cxn modelId="{3F189049-3E94-49D5-B80B-6CF3F387DF69}" type="presParOf" srcId="{FA1CC53F-A1DC-4084-9CBF-B3E100959905}" destId="{8A5B7175-09AF-46F2-863E-F383585917FE}" srcOrd="2" destOrd="0" presId="urn:microsoft.com/office/officeart/2018/2/layout/IconVerticalSolidList"/>
    <dgm:cxn modelId="{57B46E22-2C3E-4B44-8453-04F1A8109036}" type="presParOf" srcId="{FA1CC53F-A1DC-4084-9CBF-B3E100959905}" destId="{7F85CB2C-7ADA-4F82-9CE5-4773D482140D}" srcOrd="3" destOrd="0" presId="urn:microsoft.com/office/officeart/2018/2/layout/IconVerticalSolidList"/>
    <dgm:cxn modelId="{6A1989C0-DF85-4EAA-96B9-7488F5BF9880}" type="presParOf" srcId="{7E0F6C49-35D0-4B61-9238-BBDBDCF3C9ED}" destId="{C1CDF86A-47A9-4997-A99E-E7A285C25148}" srcOrd="3" destOrd="0" presId="urn:microsoft.com/office/officeart/2018/2/layout/IconVerticalSolidList"/>
    <dgm:cxn modelId="{D20EF411-6D5C-4E25-B8CF-3D667164394A}" type="presParOf" srcId="{7E0F6C49-35D0-4B61-9238-BBDBDCF3C9ED}" destId="{BC4CD7AC-F8D1-48C8-B8ED-74CD3C4F649B}" srcOrd="4" destOrd="0" presId="urn:microsoft.com/office/officeart/2018/2/layout/IconVerticalSolidList"/>
    <dgm:cxn modelId="{0A58ADBC-9F5A-4601-AE13-EB8B5D63CFCE}" type="presParOf" srcId="{BC4CD7AC-F8D1-48C8-B8ED-74CD3C4F649B}" destId="{876E3FA3-0BB2-46B9-9837-6A21E71DDA16}" srcOrd="0" destOrd="0" presId="urn:microsoft.com/office/officeart/2018/2/layout/IconVerticalSolidList"/>
    <dgm:cxn modelId="{9B53D288-F07E-4CB5-813E-B37F31B99DE9}" type="presParOf" srcId="{BC4CD7AC-F8D1-48C8-B8ED-74CD3C4F649B}" destId="{415E8E18-CC79-49EC-B134-DA8A23CA0FDE}" srcOrd="1" destOrd="0" presId="urn:microsoft.com/office/officeart/2018/2/layout/IconVerticalSolidList"/>
    <dgm:cxn modelId="{768416A3-CC6F-4259-B5A8-696423B19920}" type="presParOf" srcId="{BC4CD7AC-F8D1-48C8-B8ED-74CD3C4F649B}" destId="{487BC650-2B02-4197-9B51-3989D02C6B9C}" srcOrd="2" destOrd="0" presId="urn:microsoft.com/office/officeart/2018/2/layout/IconVerticalSolidList"/>
    <dgm:cxn modelId="{340887F8-09B3-4853-83C4-65E4FD278FB4}" type="presParOf" srcId="{BC4CD7AC-F8D1-48C8-B8ED-74CD3C4F649B}" destId="{589AA602-1105-4128-BDAF-EBDE8CFF5A6A}" srcOrd="3" destOrd="0" presId="urn:microsoft.com/office/officeart/2018/2/layout/IconVerticalSolidList"/>
    <dgm:cxn modelId="{550F018D-E8D6-499A-9580-656F06C383CC}" type="presParOf" srcId="{7E0F6C49-35D0-4B61-9238-BBDBDCF3C9ED}" destId="{5D317539-3D12-447B-A41D-EF9742C5EED9}" srcOrd="5" destOrd="0" presId="urn:microsoft.com/office/officeart/2018/2/layout/IconVerticalSolidList"/>
    <dgm:cxn modelId="{D4C68ABA-A7A4-45C1-9E7A-5AC5483DAAF7}" type="presParOf" srcId="{7E0F6C49-35D0-4B61-9238-BBDBDCF3C9ED}" destId="{F64D3233-6D27-4D9C-B81F-83AC70D88E7C}" srcOrd="6" destOrd="0" presId="urn:microsoft.com/office/officeart/2018/2/layout/IconVerticalSolidList"/>
    <dgm:cxn modelId="{56B49F7C-8D4E-4782-97E3-E8330463773F}" type="presParOf" srcId="{F64D3233-6D27-4D9C-B81F-83AC70D88E7C}" destId="{C7720874-183F-4518-B984-DD317F3EAD5D}" srcOrd="0" destOrd="0" presId="urn:microsoft.com/office/officeart/2018/2/layout/IconVerticalSolidList"/>
    <dgm:cxn modelId="{2F3B9603-8D0C-4A9B-8A63-D83376A0EA15}" type="presParOf" srcId="{F64D3233-6D27-4D9C-B81F-83AC70D88E7C}" destId="{F338CA2B-0A43-4860-BDD2-CD68BC556004}" srcOrd="1" destOrd="0" presId="urn:microsoft.com/office/officeart/2018/2/layout/IconVerticalSolidList"/>
    <dgm:cxn modelId="{B0748880-E0C2-454C-803F-F66070DD5253}" type="presParOf" srcId="{F64D3233-6D27-4D9C-B81F-83AC70D88E7C}" destId="{FDD10939-0A27-4A00-9865-13E2157E973E}" srcOrd="2" destOrd="0" presId="urn:microsoft.com/office/officeart/2018/2/layout/IconVerticalSolidList"/>
    <dgm:cxn modelId="{9C8190D6-C30F-4A93-A693-32BCDA3BACED}" type="presParOf" srcId="{F64D3233-6D27-4D9C-B81F-83AC70D88E7C}" destId="{AF19BC22-41C2-4C8A-823C-30E760803D9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4CEE25-7239-4E7D-A035-B74728537D4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3FC49B-651A-46EA-9E06-5284113665C0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b="0" i="0" baseline="0" dirty="0"/>
            <a:t>BEAD is designed to ensure that every one of Michigan’s unserved and underserved homes and businesses can get connected to high-speed internet infrastructure.</a:t>
          </a:r>
          <a:endParaRPr lang="en-US" dirty="0"/>
        </a:p>
      </dgm:t>
    </dgm:pt>
    <dgm:pt modelId="{EEE6537D-4314-4E25-B1AF-C30349E69409}" type="parTrans" cxnId="{B2686A1E-ADFE-4B58-9346-856DCE4B842C}">
      <dgm:prSet/>
      <dgm:spPr/>
      <dgm:t>
        <a:bodyPr/>
        <a:lstStyle/>
        <a:p>
          <a:endParaRPr lang="en-US"/>
        </a:p>
      </dgm:t>
    </dgm:pt>
    <dgm:pt modelId="{EFC3AEC5-ED6D-426A-B326-04CF99E41230}" type="sibTrans" cxnId="{B2686A1E-ADFE-4B58-9346-856DCE4B842C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C287B04E-2C5C-418B-B817-2BBFF2FCE5B6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b="0" i="0" baseline="0" dirty="0"/>
            <a:t>Approximately 30% of Michigan households do not have an affordable, reliable high-speed internet connection that meets their needs. </a:t>
          </a:r>
          <a:endParaRPr lang="en-US" dirty="0"/>
        </a:p>
      </dgm:t>
    </dgm:pt>
    <dgm:pt modelId="{DAF7B9FD-5CB5-4D50-AFB7-D0AB2122D64D}" type="parTrans" cxnId="{00F45E0A-CA0D-4739-AEDA-85471F2A28D1}">
      <dgm:prSet/>
      <dgm:spPr/>
      <dgm:t>
        <a:bodyPr/>
        <a:lstStyle/>
        <a:p>
          <a:endParaRPr lang="en-US"/>
        </a:p>
      </dgm:t>
    </dgm:pt>
    <dgm:pt modelId="{CAA959A6-74EE-4A89-925C-A4F2C445C310}" type="sibTrans" cxnId="{00F45E0A-CA0D-4739-AEDA-85471F2A28D1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E091A6F8-5B5D-4CC6-AED5-D3A27FF9E90B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b="0" i="0" baseline="0" dirty="0"/>
            <a:t>Michigan received $1.559 billion in Broadband Equity, Access, and Deployment (BEAD) funding to close the digital divide.</a:t>
          </a:r>
          <a:endParaRPr lang="en-US" dirty="0"/>
        </a:p>
      </dgm:t>
    </dgm:pt>
    <dgm:pt modelId="{20D8EE48-B7E6-4F24-BAE4-177536FD2D6E}" type="parTrans" cxnId="{16AE1188-5D4C-48E6-9B68-F9680A6A0B4F}">
      <dgm:prSet/>
      <dgm:spPr/>
      <dgm:t>
        <a:bodyPr/>
        <a:lstStyle/>
        <a:p>
          <a:endParaRPr lang="en-US"/>
        </a:p>
      </dgm:t>
    </dgm:pt>
    <dgm:pt modelId="{96852009-2387-44D7-800C-89E019EEEB94}" type="sibTrans" cxnId="{16AE1188-5D4C-48E6-9B68-F9680A6A0B4F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/>
        </a:p>
      </dgm:t>
    </dgm:pt>
    <dgm:pt modelId="{C88060D4-9973-4392-9F66-3D2D13A14BFB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b="0" i="0" baseline="0" dirty="0"/>
            <a:t>The BEAD Program will enable the universal availability of high-speed internet to every home, business, and institution across the state. </a:t>
          </a:r>
          <a:endParaRPr lang="en-US" dirty="0"/>
        </a:p>
      </dgm:t>
    </dgm:pt>
    <dgm:pt modelId="{3C76EA45-1899-43E3-ADBD-2AB93BC6175B}" type="parTrans" cxnId="{714336E2-A220-4FFA-AE10-B0FEC27C6D66}">
      <dgm:prSet/>
      <dgm:spPr/>
      <dgm:t>
        <a:bodyPr/>
        <a:lstStyle/>
        <a:p>
          <a:endParaRPr lang="en-US"/>
        </a:p>
      </dgm:t>
    </dgm:pt>
    <dgm:pt modelId="{0BCCC8FE-2761-4669-B2C3-060764068870}" type="sibTrans" cxnId="{714336E2-A220-4FFA-AE10-B0FEC27C6D66}">
      <dgm:prSet/>
      <dgm:spPr/>
      <dgm:t>
        <a:bodyPr/>
        <a:lstStyle/>
        <a:p>
          <a:endParaRPr lang="en-US"/>
        </a:p>
      </dgm:t>
    </dgm:pt>
    <dgm:pt modelId="{57A8583A-38C2-4F09-B65D-6260DB32B3C2}" type="pres">
      <dgm:prSet presAssocID="{A74CEE25-7239-4E7D-A035-B74728537D45}" presName="Name0" presStyleCnt="0">
        <dgm:presLayoutVars>
          <dgm:dir/>
          <dgm:resizeHandles val="exact"/>
        </dgm:presLayoutVars>
      </dgm:prSet>
      <dgm:spPr/>
    </dgm:pt>
    <dgm:pt modelId="{D1FD0563-3CAB-496D-8E77-DFFDCE0791B8}" type="pres">
      <dgm:prSet presAssocID="{CC3FC49B-651A-46EA-9E06-5284113665C0}" presName="node" presStyleLbl="node1" presStyleIdx="0" presStyleCnt="4">
        <dgm:presLayoutVars>
          <dgm:bulletEnabled val="1"/>
        </dgm:presLayoutVars>
      </dgm:prSet>
      <dgm:spPr/>
    </dgm:pt>
    <dgm:pt modelId="{281F215E-CB97-4229-A35B-DD1B42D63F46}" type="pres">
      <dgm:prSet presAssocID="{EFC3AEC5-ED6D-426A-B326-04CF99E41230}" presName="sibTrans" presStyleLbl="sibTrans2D1" presStyleIdx="0" presStyleCnt="3" custLinFactNeighborX="6069" custLinFactNeighborY="-1729"/>
      <dgm:spPr/>
    </dgm:pt>
    <dgm:pt modelId="{4D74A78C-452F-4B0C-818E-6509A57CA5F0}" type="pres">
      <dgm:prSet presAssocID="{EFC3AEC5-ED6D-426A-B326-04CF99E41230}" presName="connectorText" presStyleLbl="sibTrans2D1" presStyleIdx="0" presStyleCnt="3"/>
      <dgm:spPr/>
    </dgm:pt>
    <dgm:pt modelId="{0DAE5364-CF56-4FA0-84F4-C85B2B2B754E}" type="pres">
      <dgm:prSet presAssocID="{C287B04E-2C5C-418B-B817-2BBFF2FCE5B6}" presName="node" presStyleLbl="node1" presStyleIdx="1" presStyleCnt="4">
        <dgm:presLayoutVars>
          <dgm:bulletEnabled val="1"/>
        </dgm:presLayoutVars>
      </dgm:prSet>
      <dgm:spPr/>
    </dgm:pt>
    <dgm:pt modelId="{FC44FBEF-A231-4105-A75D-B1023F57447B}" type="pres">
      <dgm:prSet presAssocID="{CAA959A6-74EE-4A89-925C-A4F2C445C310}" presName="sibTrans" presStyleLbl="sibTrans2D1" presStyleIdx="1" presStyleCnt="3"/>
      <dgm:spPr/>
    </dgm:pt>
    <dgm:pt modelId="{D8DE7425-5E69-4E65-AFB2-151E59111A39}" type="pres">
      <dgm:prSet presAssocID="{CAA959A6-74EE-4A89-925C-A4F2C445C310}" presName="connectorText" presStyleLbl="sibTrans2D1" presStyleIdx="1" presStyleCnt="3"/>
      <dgm:spPr/>
    </dgm:pt>
    <dgm:pt modelId="{A7925E60-20A7-43DD-9E03-495DBD590F43}" type="pres">
      <dgm:prSet presAssocID="{E091A6F8-5B5D-4CC6-AED5-D3A27FF9E90B}" presName="node" presStyleLbl="node1" presStyleIdx="2" presStyleCnt="4">
        <dgm:presLayoutVars>
          <dgm:bulletEnabled val="1"/>
        </dgm:presLayoutVars>
      </dgm:prSet>
      <dgm:spPr/>
    </dgm:pt>
    <dgm:pt modelId="{5FE3FC8A-6D61-4EA2-920F-4E9DC8DE3989}" type="pres">
      <dgm:prSet presAssocID="{96852009-2387-44D7-800C-89E019EEEB94}" presName="sibTrans" presStyleLbl="sibTrans2D1" presStyleIdx="2" presStyleCnt="3" custLinFactNeighborX="-6069"/>
      <dgm:spPr/>
    </dgm:pt>
    <dgm:pt modelId="{2E47CCD0-5BB0-4CD0-B5D7-830F205CB185}" type="pres">
      <dgm:prSet presAssocID="{96852009-2387-44D7-800C-89E019EEEB94}" presName="connectorText" presStyleLbl="sibTrans2D1" presStyleIdx="2" presStyleCnt="3"/>
      <dgm:spPr/>
    </dgm:pt>
    <dgm:pt modelId="{4AE58D88-FE4B-4997-BECC-34A4918D153D}" type="pres">
      <dgm:prSet presAssocID="{C88060D4-9973-4392-9F66-3D2D13A14BFB}" presName="node" presStyleLbl="node1" presStyleIdx="3" presStyleCnt="4">
        <dgm:presLayoutVars>
          <dgm:bulletEnabled val="1"/>
        </dgm:presLayoutVars>
      </dgm:prSet>
      <dgm:spPr/>
    </dgm:pt>
  </dgm:ptLst>
  <dgm:cxnLst>
    <dgm:cxn modelId="{F0063800-FE9F-4443-86B3-EF8324C589A3}" type="presOf" srcId="{C88060D4-9973-4392-9F66-3D2D13A14BFB}" destId="{4AE58D88-FE4B-4997-BECC-34A4918D153D}" srcOrd="0" destOrd="0" presId="urn:microsoft.com/office/officeart/2005/8/layout/process1"/>
    <dgm:cxn modelId="{1FB96005-B61E-4127-8740-2185465747F6}" type="presOf" srcId="{96852009-2387-44D7-800C-89E019EEEB94}" destId="{2E47CCD0-5BB0-4CD0-B5D7-830F205CB185}" srcOrd="1" destOrd="0" presId="urn:microsoft.com/office/officeart/2005/8/layout/process1"/>
    <dgm:cxn modelId="{00F45E0A-CA0D-4739-AEDA-85471F2A28D1}" srcId="{A74CEE25-7239-4E7D-A035-B74728537D45}" destId="{C287B04E-2C5C-418B-B817-2BBFF2FCE5B6}" srcOrd="1" destOrd="0" parTransId="{DAF7B9FD-5CB5-4D50-AFB7-D0AB2122D64D}" sibTransId="{CAA959A6-74EE-4A89-925C-A4F2C445C310}"/>
    <dgm:cxn modelId="{B2686A1E-ADFE-4B58-9346-856DCE4B842C}" srcId="{A74CEE25-7239-4E7D-A035-B74728537D45}" destId="{CC3FC49B-651A-46EA-9E06-5284113665C0}" srcOrd="0" destOrd="0" parTransId="{EEE6537D-4314-4E25-B1AF-C30349E69409}" sibTransId="{EFC3AEC5-ED6D-426A-B326-04CF99E41230}"/>
    <dgm:cxn modelId="{55B3E84F-036F-4CD9-A0DB-1E061620F498}" type="presOf" srcId="{EFC3AEC5-ED6D-426A-B326-04CF99E41230}" destId="{281F215E-CB97-4229-A35B-DD1B42D63F46}" srcOrd="0" destOrd="0" presId="urn:microsoft.com/office/officeart/2005/8/layout/process1"/>
    <dgm:cxn modelId="{F38D355A-5C54-435A-A2AE-C0C276B1104A}" type="presOf" srcId="{CC3FC49B-651A-46EA-9E06-5284113665C0}" destId="{D1FD0563-3CAB-496D-8E77-DFFDCE0791B8}" srcOrd="0" destOrd="0" presId="urn:microsoft.com/office/officeart/2005/8/layout/process1"/>
    <dgm:cxn modelId="{16AE1188-5D4C-48E6-9B68-F9680A6A0B4F}" srcId="{A74CEE25-7239-4E7D-A035-B74728537D45}" destId="{E091A6F8-5B5D-4CC6-AED5-D3A27FF9E90B}" srcOrd="2" destOrd="0" parTransId="{20D8EE48-B7E6-4F24-BAE4-177536FD2D6E}" sibTransId="{96852009-2387-44D7-800C-89E019EEEB94}"/>
    <dgm:cxn modelId="{4B24C28C-BF1D-47DD-8C52-06B5C8CD633B}" type="presOf" srcId="{A74CEE25-7239-4E7D-A035-B74728537D45}" destId="{57A8583A-38C2-4F09-B65D-6260DB32B3C2}" srcOrd="0" destOrd="0" presId="urn:microsoft.com/office/officeart/2005/8/layout/process1"/>
    <dgm:cxn modelId="{6A09849E-4639-4527-B5AA-3219FE70881E}" type="presOf" srcId="{C287B04E-2C5C-418B-B817-2BBFF2FCE5B6}" destId="{0DAE5364-CF56-4FA0-84F4-C85B2B2B754E}" srcOrd="0" destOrd="0" presId="urn:microsoft.com/office/officeart/2005/8/layout/process1"/>
    <dgm:cxn modelId="{CC74E1B2-E957-484A-AC32-4F1DF3D6CE13}" type="presOf" srcId="{CAA959A6-74EE-4A89-925C-A4F2C445C310}" destId="{D8DE7425-5E69-4E65-AFB2-151E59111A39}" srcOrd="1" destOrd="0" presId="urn:microsoft.com/office/officeart/2005/8/layout/process1"/>
    <dgm:cxn modelId="{D708F6B2-8A07-4B31-B9B6-D02431904CD3}" type="presOf" srcId="{EFC3AEC5-ED6D-426A-B326-04CF99E41230}" destId="{4D74A78C-452F-4B0C-818E-6509A57CA5F0}" srcOrd="1" destOrd="0" presId="urn:microsoft.com/office/officeart/2005/8/layout/process1"/>
    <dgm:cxn modelId="{1610B8BD-F3DB-4456-BB1D-8838C1E44D54}" type="presOf" srcId="{E091A6F8-5B5D-4CC6-AED5-D3A27FF9E90B}" destId="{A7925E60-20A7-43DD-9E03-495DBD590F43}" srcOrd="0" destOrd="0" presId="urn:microsoft.com/office/officeart/2005/8/layout/process1"/>
    <dgm:cxn modelId="{9D01DDC1-F897-40AE-845F-D1207E9D9508}" type="presOf" srcId="{96852009-2387-44D7-800C-89E019EEEB94}" destId="{5FE3FC8A-6D61-4EA2-920F-4E9DC8DE3989}" srcOrd="0" destOrd="0" presId="urn:microsoft.com/office/officeart/2005/8/layout/process1"/>
    <dgm:cxn modelId="{166213DF-4FDA-455D-B748-08B694C60D1B}" type="presOf" srcId="{CAA959A6-74EE-4A89-925C-A4F2C445C310}" destId="{FC44FBEF-A231-4105-A75D-B1023F57447B}" srcOrd="0" destOrd="0" presId="urn:microsoft.com/office/officeart/2005/8/layout/process1"/>
    <dgm:cxn modelId="{714336E2-A220-4FFA-AE10-B0FEC27C6D66}" srcId="{A74CEE25-7239-4E7D-A035-B74728537D45}" destId="{C88060D4-9973-4392-9F66-3D2D13A14BFB}" srcOrd="3" destOrd="0" parTransId="{3C76EA45-1899-43E3-ADBD-2AB93BC6175B}" sibTransId="{0BCCC8FE-2761-4669-B2C3-060764068870}"/>
    <dgm:cxn modelId="{4DE372A9-8178-4D38-AEBF-724F85473592}" type="presParOf" srcId="{57A8583A-38C2-4F09-B65D-6260DB32B3C2}" destId="{D1FD0563-3CAB-496D-8E77-DFFDCE0791B8}" srcOrd="0" destOrd="0" presId="urn:microsoft.com/office/officeart/2005/8/layout/process1"/>
    <dgm:cxn modelId="{1F6DDD1B-A500-4289-9756-8039475D8CC7}" type="presParOf" srcId="{57A8583A-38C2-4F09-B65D-6260DB32B3C2}" destId="{281F215E-CB97-4229-A35B-DD1B42D63F46}" srcOrd="1" destOrd="0" presId="urn:microsoft.com/office/officeart/2005/8/layout/process1"/>
    <dgm:cxn modelId="{5C1F8DEA-F717-47FA-80AA-47DF1067CCED}" type="presParOf" srcId="{281F215E-CB97-4229-A35B-DD1B42D63F46}" destId="{4D74A78C-452F-4B0C-818E-6509A57CA5F0}" srcOrd="0" destOrd="0" presId="urn:microsoft.com/office/officeart/2005/8/layout/process1"/>
    <dgm:cxn modelId="{F0DB2A66-1318-4F80-A329-8A03C42FE2E6}" type="presParOf" srcId="{57A8583A-38C2-4F09-B65D-6260DB32B3C2}" destId="{0DAE5364-CF56-4FA0-84F4-C85B2B2B754E}" srcOrd="2" destOrd="0" presId="urn:microsoft.com/office/officeart/2005/8/layout/process1"/>
    <dgm:cxn modelId="{5FC63D45-5436-48A6-9D31-FC2D4E742242}" type="presParOf" srcId="{57A8583A-38C2-4F09-B65D-6260DB32B3C2}" destId="{FC44FBEF-A231-4105-A75D-B1023F57447B}" srcOrd="3" destOrd="0" presId="urn:microsoft.com/office/officeart/2005/8/layout/process1"/>
    <dgm:cxn modelId="{7375AB1A-24DF-4B2D-A55C-DB3C3A2F416D}" type="presParOf" srcId="{FC44FBEF-A231-4105-A75D-B1023F57447B}" destId="{D8DE7425-5E69-4E65-AFB2-151E59111A39}" srcOrd="0" destOrd="0" presId="urn:microsoft.com/office/officeart/2005/8/layout/process1"/>
    <dgm:cxn modelId="{A7CA50CC-4EF3-4F3F-BB3C-C46477BF8160}" type="presParOf" srcId="{57A8583A-38C2-4F09-B65D-6260DB32B3C2}" destId="{A7925E60-20A7-43DD-9E03-495DBD590F43}" srcOrd="4" destOrd="0" presId="urn:microsoft.com/office/officeart/2005/8/layout/process1"/>
    <dgm:cxn modelId="{17B359F8-1431-4E4B-A324-2112E6D48D5E}" type="presParOf" srcId="{57A8583A-38C2-4F09-B65D-6260DB32B3C2}" destId="{5FE3FC8A-6D61-4EA2-920F-4E9DC8DE3989}" srcOrd="5" destOrd="0" presId="urn:microsoft.com/office/officeart/2005/8/layout/process1"/>
    <dgm:cxn modelId="{21842108-FE87-4954-A07F-88F282A8B068}" type="presParOf" srcId="{5FE3FC8A-6D61-4EA2-920F-4E9DC8DE3989}" destId="{2E47CCD0-5BB0-4CD0-B5D7-830F205CB185}" srcOrd="0" destOrd="0" presId="urn:microsoft.com/office/officeart/2005/8/layout/process1"/>
    <dgm:cxn modelId="{1FCF4C5C-A6F0-4D48-AB5C-267679094974}" type="presParOf" srcId="{57A8583A-38C2-4F09-B65D-6260DB32B3C2}" destId="{4AE58D88-FE4B-4997-BECC-34A4918D153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43A9F-72D9-4F2C-ADFE-76EBB2594A9C}">
      <dsp:nvSpPr>
        <dsp:cNvPr id="0" name=""/>
        <dsp:cNvSpPr/>
      </dsp:nvSpPr>
      <dsp:spPr>
        <a:xfrm>
          <a:off x="0" y="2001"/>
          <a:ext cx="6692813" cy="10145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E55954-8B41-4CFB-9D2D-B42FBFB467C4}">
      <dsp:nvSpPr>
        <dsp:cNvPr id="0" name=""/>
        <dsp:cNvSpPr/>
      </dsp:nvSpPr>
      <dsp:spPr>
        <a:xfrm>
          <a:off x="306906" y="230279"/>
          <a:ext cx="558011" cy="5580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1E6F5-94E4-41C3-B4E3-408AFB05290A}">
      <dsp:nvSpPr>
        <dsp:cNvPr id="0" name=""/>
        <dsp:cNvSpPr/>
      </dsp:nvSpPr>
      <dsp:spPr>
        <a:xfrm>
          <a:off x="1171823" y="2001"/>
          <a:ext cx="5520990" cy="1014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375" tIns="107375" rIns="107375" bIns="10737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Awarded $385,538 Backlog Grant from the State Court Administrative Office</a:t>
          </a:r>
        </a:p>
      </dsp:txBody>
      <dsp:txXfrm>
        <a:off x="1171823" y="2001"/>
        <a:ext cx="5520990" cy="1014565"/>
      </dsp:txXfrm>
    </dsp:sp>
    <dsp:sp modelId="{556C0FEC-15F2-4AB7-BEB6-0E61B9D134D1}">
      <dsp:nvSpPr>
        <dsp:cNvPr id="0" name=""/>
        <dsp:cNvSpPr/>
      </dsp:nvSpPr>
      <dsp:spPr>
        <a:xfrm>
          <a:off x="0" y="1270208"/>
          <a:ext cx="6692813" cy="10145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E19BF6-D273-4D75-8466-8218B23E8924}">
      <dsp:nvSpPr>
        <dsp:cNvPr id="0" name=""/>
        <dsp:cNvSpPr/>
      </dsp:nvSpPr>
      <dsp:spPr>
        <a:xfrm>
          <a:off x="306906" y="1498486"/>
          <a:ext cx="558011" cy="5580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85CB2C-7ADA-4F82-9CE5-4773D482140D}">
      <dsp:nvSpPr>
        <dsp:cNvPr id="0" name=""/>
        <dsp:cNvSpPr/>
      </dsp:nvSpPr>
      <dsp:spPr>
        <a:xfrm>
          <a:off x="1171823" y="1270208"/>
          <a:ext cx="5520990" cy="1014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375" tIns="107375" rIns="107375" bIns="10737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To employ 3 visiting judges and two support staff to assist in reducing backlog of cases </a:t>
          </a:r>
        </a:p>
      </dsp:txBody>
      <dsp:txXfrm>
        <a:off x="1171823" y="1270208"/>
        <a:ext cx="5520990" cy="1014565"/>
      </dsp:txXfrm>
    </dsp:sp>
    <dsp:sp modelId="{876E3FA3-0BB2-46B9-9837-6A21E71DDA16}">
      <dsp:nvSpPr>
        <dsp:cNvPr id="0" name=""/>
        <dsp:cNvSpPr/>
      </dsp:nvSpPr>
      <dsp:spPr>
        <a:xfrm>
          <a:off x="0" y="2538415"/>
          <a:ext cx="6692813" cy="10145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5E8E18-CC79-49EC-B134-DA8A23CA0FDE}">
      <dsp:nvSpPr>
        <dsp:cNvPr id="0" name=""/>
        <dsp:cNvSpPr/>
      </dsp:nvSpPr>
      <dsp:spPr>
        <a:xfrm>
          <a:off x="306906" y="2766692"/>
          <a:ext cx="558011" cy="5580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AA602-1105-4128-BDAF-EBDE8CFF5A6A}">
      <dsp:nvSpPr>
        <dsp:cNvPr id="0" name=""/>
        <dsp:cNvSpPr/>
      </dsp:nvSpPr>
      <dsp:spPr>
        <a:xfrm>
          <a:off x="1171823" y="2538415"/>
          <a:ext cx="5520990" cy="1014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375" tIns="107375" rIns="107375" bIns="10737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One year: March 2023 – March 2024 </a:t>
          </a:r>
        </a:p>
      </dsp:txBody>
      <dsp:txXfrm>
        <a:off x="1171823" y="2538415"/>
        <a:ext cx="5520990" cy="1014565"/>
      </dsp:txXfrm>
    </dsp:sp>
    <dsp:sp modelId="{C7720874-183F-4518-B984-DD317F3EAD5D}">
      <dsp:nvSpPr>
        <dsp:cNvPr id="0" name=""/>
        <dsp:cNvSpPr/>
      </dsp:nvSpPr>
      <dsp:spPr>
        <a:xfrm>
          <a:off x="0" y="3806622"/>
          <a:ext cx="6692813" cy="10145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8CA2B-0A43-4860-BDD2-CD68BC556004}">
      <dsp:nvSpPr>
        <dsp:cNvPr id="0" name=""/>
        <dsp:cNvSpPr/>
      </dsp:nvSpPr>
      <dsp:spPr>
        <a:xfrm>
          <a:off x="306906" y="4034899"/>
          <a:ext cx="558011" cy="5580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19BC22-41C2-4C8A-823C-30E760803D96}">
      <dsp:nvSpPr>
        <dsp:cNvPr id="0" name=""/>
        <dsp:cNvSpPr/>
      </dsp:nvSpPr>
      <dsp:spPr>
        <a:xfrm>
          <a:off x="1171823" y="3806622"/>
          <a:ext cx="5520990" cy="1014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375" tIns="107375" rIns="107375" bIns="10737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Cases reduced from 1,322 to 678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(49% decrease)</a:t>
          </a:r>
        </a:p>
      </dsp:txBody>
      <dsp:txXfrm>
        <a:off x="1171823" y="3806622"/>
        <a:ext cx="5520990" cy="10145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D0563-3CAB-496D-8E77-DFFDCE0791B8}">
      <dsp:nvSpPr>
        <dsp:cNvPr id="0" name=""/>
        <dsp:cNvSpPr/>
      </dsp:nvSpPr>
      <dsp:spPr>
        <a:xfrm>
          <a:off x="5236" y="951813"/>
          <a:ext cx="2289481" cy="2468346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/>
            <a:t>BEAD is designed to ensure that every one of Michigan’s unserved and underserved homes and businesses can get connected to high-speed internet infrastructure.</a:t>
          </a:r>
          <a:endParaRPr lang="en-US" sz="1800" kern="1200" dirty="0"/>
        </a:p>
      </dsp:txBody>
      <dsp:txXfrm>
        <a:off x="72293" y="1018870"/>
        <a:ext cx="2155367" cy="2334232"/>
      </dsp:txXfrm>
    </dsp:sp>
    <dsp:sp modelId="{281F215E-CB97-4229-A35B-DD1B42D63F46}">
      <dsp:nvSpPr>
        <dsp:cNvPr id="0" name=""/>
        <dsp:cNvSpPr/>
      </dsp:nvSpPr>
      <dsp:spPr>
        <a:xfrm>
          <a:off x="2553122" y="1892274"/>
          <a:ext cx="485370" cy="567791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553122" y="2005832"/>
        <a:ext cx="339759" cy="340675"/>
      </dsp:txXfrm>
    </dsp:sp>
    <dsp:sp modelId="{0DAE5364-CF56-4FA0-84F4-C85B2B2B754E}">
      <dsp:nvSpPr>
        <dsp:cNvPr id="0" name=""/>
        <dsp:cNvSpPr/>
      </dsp:nvSpPr>
      <dsp:spPr>
        <a:xfrm>
          <a:off x="3210510" y="951813"/>
          <a:ext cx="2289481" cy="2468346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/>
            <a:t>Approximately 30% of Michigan households do not have an affordable, reliable high-speed internet connection that meets their needs. </a:t>
          </a:r>
          <a:endParaRPr lang="en-US" sz="1800" kern="1200" dirty="0"/>
        </a:p>
      </dsp:txBody>
      <dsp:txXfrm>
        <a:off x="3277567" y="1018870"/>
        <a:ext cx="2155367" cy="2334232"/>
      </dsp:txXfrm>
    </dsp:sp>
    <dsp:sp modelId="{FC44FBEF-A231-4105-A75D-B1023F57447B}">
      <dsp:nvSpPr>
        <dsp:cNvPr id="0" name=""/>
        <dsp:cNvSpPr/>
      </dsp:nvSpPr>
      <dsp:spPr>
        <a:xfrm>
          <a:off x="5728939" y="1902091"/>
          <a:ext cx="485370" cy="567791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728939" y="2015649"/>
        <a:ext cx="339759" cy="340675"/>
      </dsp:txXfrm>
    </dsp:sp>
    <dsp:sp modelId="{A7925E60-20A7-43DD-9E03-495DBD590F43}">
      <dsp:nvSpPr>
        <dsp:cNvPr id="0" name=""/>
        <dsp:cNvSpPr/>
      </dsp:nvSpPr>
      <dsp:spPr>
        <a:xfrm>
          <a:off x="6415783" y="951813"/>
          <a:ext cx="2289481" cy="2468346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/>
            <a:t>Michigan received $1.559 billion in Broadband Equity, Access, and Deployment (BEAD) funding to close the digital divide.</a:t>
          </a:r>
          <a:endParaRPr lang="en-US" sz="1800" kern="1200" dirty="0"/>
        </a:p>
      </dsp:txBody>
      <dsp:txXfrm>
        <a:off x="6482840" y="1018870"/>
        <a:ext cx="2155367" cy="2334232"/>
      </dsp:txXfrm>
    </dsp:sp>
    <dsp:sp modelId="{5FE3FC8A-6D61-4EA2-920F-4E9DC8DE3989}">
      <dsp:nvSpPr>
        <dsp:cNvPr id="0" name=""/>
        <dsp:cNvSpPr/>
      </dsp:nvSpPr>
      <dsp:spPr>
        <a:xfrm>
          <a:off x="8904755" y="1902091"/>
          <a:ext cx="485370" cy="567791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8904755" y="2015649"/>
        <a:ext cx="339759" cy="340675"/>
      </dsp:txXfrm>
    </dsp:sp>
    <dsp:sp modelId="{4AE58D88-FE4B-4997-BECC-34A4918D153D}">
      <dsp:nvSpPr>
        <dsp:cNvPr id="0" name=""/>
        <dsp:cNvSpPr/>
      </dsp:nvSpPr>
      <dsp:spPr>
        <a:xfrm>
          <a:off x="9621057" y="951813"/>
          <a:ext cx="2289481" cy="2468346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/>
            <a:t>The BEAD Program will enable the universal availability of high-speed internet to every home, business, and institution across the state. </a:t>
          </a:r>
          <a:endParaRPr lang="en-US" sz="1800" kern="1200" dirty="0"/>
        </a:p>
      </dsp:txBody>
      <dsp:txXfrm>
        <a:off x="9688114" y="1018870"/>
        <a:ext cx="2155367" cy="2334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5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6725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r">
              <a:defRPr sz="1200"/>
            </a:lvl1pPr>
          </a:lstStyle>
          <a:p>
            <a:fld id="{18F5E386-07D6-442F-B00A-F7F5C6F5D133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r">
              <a:defRPr sz="1200"/>
            </a:lvl1pPr>
          </a:lstStyle>
          <a:p>
            <a:fld id="{7A2ADA7A-BED6-4341-B21C-54DEBD7EFE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629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A03ED-CBED-4314-BED9-CF7AACED9B38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41D2C-27B7-440B-A77F-9D7DEE8C22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622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41D2C-27B7-440B-A77F-9D7DEE8C221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29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41D2C-27B7-440B-A77F-9D7DEE8C221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69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41D2C-27B7-440B-A77F-9D7DEE8C221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861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41D2C-27B7-440B-A77F-9D7DEE8C221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101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ARPA Funding has allowed the county many </a:t>
            </a:r>
          </a:p>
          <a:p>
            <a:r>
              <a:rPr lang="en-US" dirty="0"/>
              <a:t>opportunities to partner with other organizations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41D2C-27B7-440B-A77F-9D7DEE8C221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78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41D2C-27B7-440B-A77F-9D7DEE8C221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21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41D2C-27B7-440B-A77F-9D7DEE8C221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941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41D2C-27B7-440B-A77F-9D7DEE8C221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78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41D2C-27B7-440B-A77F-9D7DEE8C2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889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41D2C-27B7-440B-A77F-9D7DEE8C2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48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0843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31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8857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618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7113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669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421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31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3440" y="2800355"/>
            <a:ext cx="7315200" cy="1981961"/>
          </a:xfrm>
        </p:spPr>
        <p:txBody>
          <a:bodyPr anchor="b">
            <a:normAutofit/>
          </a:bodyPr>
          <a:lstStyle>
            <a:lvl1pPr algn="l">
              <a:defRPr sz="6000" spc="-100" baseline="0">
                <a:solidFill>
                  <a:srgbClr val="1B75B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3440" y="4898851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rgbClr val="6DCFF6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2B92-CA16-40D4-AB49-0BFC2719135B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BC055C-7D3F-CC43-938D-DA08A61B9A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041" y="6093324"/>
            <a:ext cx="4711598" cy="52605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DB805A7-936C-334F-9EEF-FCC4785E4D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49" y="1695959"/>
            <a:ext cx="6419805" cy="80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06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00" y="2509520"/>
            <a:ext cx="2743200" cy="3479660"/>
          </a:xfrm>
        </p:spPr>
        <p:txBody>
          <a:bodyPr>
            <a:normAutofit/>
          </a:bodyPr>
          <a:lstStyle>
            <a:lvl1pPr algn="l">
              <a:defRPr sz="3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  <a:lvl2pPr marL="685800" indent="-182880">
              <a:buSzPct val="90000"/>
              <a:buFont typeface="Wingdings" pitchFamily="2" charset="2"/>
              <a:buChar char="§"/>
              <a:defRPr sz="2000"/>
            </a:lvl2pPr>
            <a:lvl3pPr marL="1143000" indent="-182880">
              <a:buFont typeface="Arial" panose="020B0604020202020204" pitchFamily="34" charset="0"/>
              <a:buChar char="•"/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2B92-CA16-40D4-AB49-0BFC2719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11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2B92-CA16-40D4-AB49-0BFC2719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2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455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2B92-CA16-40D4-AB49-0BFC2719135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E4BBE2-9107-7F48-A30B-A589C3EB2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09520"/>
            <a:ext cx="2743200" cy="3479660"/>
          </a:xfrm>
        </p:spPr>
        <p:txBody>
          <a:bodyPr>
            <a:normAutofit/>
          </a:bodyPr>
          <a:lstStyle>
            <a:lvl1pPr algn="l">
              <a:defRPr sz="35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6106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2B92-CA16-40D4-AB49-0BFC2719135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B79F4BB-6A54-3949-B167-CE9798A26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09520"/>
            <a:ext cx="2743200" cy="3479660"/>
          </a:xfrm>
        </p:spPr>
        <p:txBody>
          <a:bodyPr>
            <a:normAutofit/>
          </a:bodyPr>
          <a:lstStyle>
            <a:lvl1pPr algn="l">
              <a:defRPr sz="35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4562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2B92-CA16-40D4-AB49-0BFC271913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3C8B15-D5E4-9B4F-B97D-1EE615ED2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09520"/>
            <a:ext cx="2743200" cy="3479660"/>
          </a:xfrm>
        </p:spPr>
        <p:txBody>
          <a:bodyPr>
            <a:normAutofit/>
          </a:bodyPr>
          <a:lstStyle>
            <a:lvl1pPr algn="l">
              <a:defRPr sz="35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705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2B92-CA16-40D4-AB49-0BFC271913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3C8B15-D5E4-9B4F-B97D-1EE615ED2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09520"/>
            <a:ext cx="2743200" cy="3479660"/>
          </a:xfrm>
        </p:spPr>
        <p:txBody>
          <a:bodyPr>
            <a:normAutofit/>
          </a:bodyPr>
          <a:lstStyle>
            <a:lvl1pPr algn="l">
              <a:defRPr sz="35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907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57FA-9901-4FA2-BC3D-12345FA8FD20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2B92-CA16-40D4-AB49-0BFC2719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68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03040"/>
            <a:ext cx="2743200" cy="20066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F75B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2B92-CA16-40D4-AB49-0BFC2719135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443710F-527F-A847-99C5-48FA462D0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09520"/>
            <a:ext cx="2743200" cy="1422400"/>
          </a:xfrm>
        </p:spPr>
        <p:txBody>
          <a:bodyPr anchor="b">
            <a:normAutofit/>
          </a:bodyPr>
          <a:lstStyle>
            <a:lvl1pPr algn="l">
              <a:defRPr sz="35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8176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2B92-CA16-40D4-AB49-0BFC2719135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BC68B52-3002-AF47-9A39-CBB1DD1C1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4003040"/>
            <a:ext cx="2743200" cy="20066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F75B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63A14A-8EEF-AD4F-813D-7E4D6CA98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09520"/>
            <a:ext cx="2743200" cy="1422400"/>
          </a:xfrm>
        </p:spPr>
        <p:txBody>
          <a:bodyPr anchor="b">
            <a:normAutofit/>
          </a:bodyPr>
          <a:lstStyle>
            <a:lvl1pPr algn="l">
              <a:defRPr sz="35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226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672079" y="685800"/>
            <a:ext cx="6096001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2B92-CA16-40D4-AB49-0BFC2719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22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3FF5-5695-E14D-C193-00C64A79F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3E983-60EE-D4DB-DBDB-41406DD830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1926E-1205-1046-9993-D997A42EF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C509-7901-4EB0-B6C0-F93CB0A15D2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1F01C-BA3E-E627-7CE7-6877EEC2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75064-E804-83C7-C3B9-7381E8944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2D71-2DEA-4463-8CDA-CBDA914B2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17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E95-1225-E621-5D7A-2CF3820E3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6FD22-6B8E-A3F2-831C-70BBB3687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E7782-E518-C134-082E-F34389622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C509-7901-4EB0-B6C0-F93CB0A15D2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29DAB-E640-9717-6595-8D4DDA4B5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06CD4-1488-CA8B-EA4E-9873E44A0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2D71-2DEA-4463-8CDA-CBDA914B2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0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36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C552D-CABC-5AE1-7BD1-A12E08B11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D8849-613C-FCB1-3AF2-E9009074C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EE668-0D7E-BDCB-3C80-26B2FB955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C509-7901-4EB0-B6C0-F93CB0A15D2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FCE47-457A-3C43-FD12-ACCBAFED8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E1821-6B00-3788-623F-F0254792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2D71-2DEA-4463-8CDA-CBDA914B2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89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6996-9C6C-130F-88FC-48E0D0708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F3407-9DCF-8704-E4CC-CDA76DD4F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34F85-7EF5-AF4B-C5AB-E4EEC0CBD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03488-1BFE-0019-FDCC-D1E9C0C64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C509-7901-4EB0-B6C0-F93CB0A15D2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4144E-2AF1-9EAB-4E1D-06E0CEC8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E6D7F-08C3-FC55-2B97-38E31069F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2D71-2DEA-4463-8CDA-CBDA914B2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61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0174E-5913-D24B-34C8-F43BD6BA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FFA91-EBAA-1CCE-59B3-4F6982769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E18864-6932-59B1-1761-B5FCEFDA3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56FCB7-0A36-7E2D-F809-994B87C68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889A49-EC70-89AF-A67B-3F1700FFB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D48CA1-C693-4392-A55A-7AA2AD0F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C509-7901-4EB0-B6C0-F93CB0A15D2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913A5B-14EA-ECF7-5F6D-BDCF81D7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F9809D-507C-40AD-35B6-6717E7E6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2D71-2DEA-4463-8CDA-CBDA914B2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28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35EF-3E35-6E4C-5F1E-6B8DAFA62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C20BA8-A7E3-7735-AB75-3887D2917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C509-7901-4EB0-B6C0-F93CB0A15D2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621D7-0695-96A6-B366-64EA9ABE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029F0-8FD2-EB64-30FE-184DED2E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2D71-2DEA-4463-8CDA-CBDA914B2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8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71DB8B-F936-0B38-691C-98210EB7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C509-7901-4EB0-B6C0-F93CB0A15D2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BC6920-D001-74B0-4B95-CB57261A6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CECC4-A084-EE0D-5A0C-93002CD5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2D71-2DEA-4463-8CDA-CBDA914B2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77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3DE0-EC10-DB6A-9977-CF125D21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67ACE-6986-6B60-1202-AB128B6A7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F1F080-B47E-B59E-7F76-7DAF51F10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21D70-92E3-D0FD-93F3-7FB2F8749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C509-7901-4EB0-B6C0-F93CB0A15D2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B1327-C43A-74F4-F67B-149DB645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A182B-0352-D7FB-7759-4991EDA6B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2D71-2DEA-4463-8CDA-CBDA914B2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71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7E823-07CD-0323-6D7A-5FAA0787F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E6E6ED-0F57-8243-4007-2A620F620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D50AC-800C-3686-CA48-D07AAF125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B2D09-EB7D-53D7-8321-45C20484F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C509-7901-4EB0-B6C0-F93CB0A15D2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248F7-1938-68A7-2979-7FFA2FA32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E819E-DAFA-C7A8-A5F0-EB3DFC819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2D71-2DEA-4463-8CDA-CBDA914B2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65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18352-2167-B7A5-EAA3-4E9755ED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68784E-4F18-FD1C-3115-5693F2E70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4B811-A3F2-BF7F-8B1B-D77171A6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C509-7901-4EB0-B6C0-F93CB0A15D2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66B06-4505-26FC-D2DF-77C0C03A6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AE943-A107-1BC0-0FFF-DBFCEC56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2D71-2DEA-4463-8CDA-CBDA914B2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57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8E2626-B368-31F1-8F02-E38B103F76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8CA41-43B5-3DA8-9B9A-E1186D6E8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F0506-F7CC-C61E-BE1F-1491108ED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C509-7901-4EB0-B6C0-F93CB0A15D2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DF204-985A-4398-92BF-94A46BBEC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C0D79-3CEF-2868-F45F-C842EDEDF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2D71-2DEA-4463-8CDA-CBDA914B2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7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3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8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227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9249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04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392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6ACD6-8605-4A2E-91B9-6C0A02FC5C59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9D2167E-4381-47C3-AB15-40C9A6C0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25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  <p:sldLayoutId id="2147484247" r:id="rId12"/>
    <p:sldLayoutId id="2147484248" r:id="rId13"/>
    <p:sldLayoutId id="2147484249" r:id="rId14"/>
    <p:sldLayoutId id="2147484250" r:id="rId15"/>
    <p:sldLayoutId id="21474842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1786" y="2438400"/>
            <a:ext cx="2947482" cy="3286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BFCD2B92-CA16-40D4-AB49-0BFC2719135B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CF611CCB-277F-A14E-B9CC-8603325FEA9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92" y="6004711"/>
            <a:ext cx="1480406" cy="6143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EA8E91-2949-0942-A722-B118B6572E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041" y="6093324"/>
            <a:ext cx="4711598" cy="52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4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0F75BC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C7A252-6216-640D-F080-9020769A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D4901-4576-3504-F132-B410A99C0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19CBA-D3E2-19DB-5F9A-0121A0895A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6C509-7901-4EB0-B6C0-F93CB0A15D2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B9982-216E-AF1D-91F1-36A4C707A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E5199-A8FD-40D5-01D9-245823732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52D71-2DEA-4463-8CDA-CBDA914B2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0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0.png"/><Relationship Id="rId5" Type="http://schemas.openxmlformats.org/officeDocument/2006/relationships/hyperlink" Target="https://bwellsaginaw.org/" TargetMode="Externa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26" Type="http://schemas.microsoft.com/office/2007/relationships/hdphoto" Target="../media/hdphoto4.wdp"/><Relationship Id="rId3" Type="http://schemas.openxmlformats.org/officeDocument/2006/relationships/image" Target="../media/image8.jpeg"/><Relationship Id="rId21" Type="http://schemas.openxmlformats.org/officeDocument/2006/relationships/image" Target="../media/image23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microsoft.com/office/2007/relationships/hdphoto" Target="../media/hdphoto2.wdp"/><Relationship Id="rId25" Type="http://schemas.openxmlformats.org/officeDocument/2006/relationships/image" Target="../media/image27.png"/><Relationship Id="rId2" Type="http://schemas.openxmlformats.org/officeDocument/2006/relationships/image" Target="../media/image4.jpeg"/><Relationship Id="rId16" Type="http://schemas.openxmlformats.org/officeDocument/2006/relationships/image" Target="../media/image20.png"/><Relationship Id="rId20" Type="http://schemas.microsoft.com/office/2007/relationships/hdphoto" Target="../media/hdphoto3.wdp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24" Type="http://schemas.openxmlformats.org/officeDocument/2006/relationships/image" Target="../media/image26.png"/><Relationship Id="rId5" Type="http://schemas.openxmlformats.org/officeDocument/2006/relationships/image" Target="../media/image10.jpg"/><Relationship Id="rId15" Type="http://schemas.openxmlformats.org/officeDocument/2006/relationships/image" Target="../media/image19.png"/><Relationship Id="rId23" Type="http://schemas.openxmlformats.org/officeDocument/2006/relationships/image" Target="../media/image25.png"/><Relationship Id="rId28" Type="http://schemas.openxmlformats.org/officeDocument/2006/relationships/image" Target="../media/image29.png"/><Relationship Id="rId10" Type="http://schemas.openxmlformats.org/officeDocument/2006/relationships/image" Target="../media/image15.jpeg"/><Relationship Id="rId19" Type="http://schemas.openxmlformats.org/officeDocument/2006/relationships/image" Target="../media/image22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microsoft.com/office/2007/relationships/hdphoto" Target="../media/hdphoto1.wdp"/><Relationship Id="rId22" Type="http://schemas.openxmlformats.org/officeDocument/2006/relationships/image" Target="../media/image24.png"/><Relationship Id="rId27" Type="http://schemas.openxmlformats.org/officeDocument/2006/relationships/image" Target="../media/image28.jpeg"/><Relationship Id="rId30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B7E8D3-B06F-4613-91A1-40CE482AD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176" y="1268362"/>
            <a:ext cx="4642155" cy="434696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6CCB04-BFAC-4609-968C-703735A300C9}"/>
              </a:ext>
            </a:extLst>
          </p:cNvPr>
          <p:cNvSpPr txBox="1"/>
          <p:nvPr/>
        </p:nvSpPr>
        <p:spPr>
          <a:xfrm>
            <a:off x="128669" y="2262041"/>
            <a:ext cx="7700435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00206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STATE OF THE COUNTY</a:t>
            </a:r>
          </a:p>
          <a:p>
            <a:pPr algn="ctr"/>
            <a:r>
              <a:rPr lang="en-US" sz="6600" b="1" dirty="0">
                <a:ln/>
                <a:solidFill>
                  <a:srgbClr val="00206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2024</a:t>
            </a:r>
          </a:p>
          <a:p>
            <a:endParaRPr lang="en-US" sz="3200" b="1" dirty="0">
              <a:ln/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3600" b="1" dirty="0">
                <a:ln/>
                <a:solidFill>
                  <a:srgbClr val="002060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Chairman Christopher S. Boyd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F6B868B-68C7-58BD-8EB3-4DD59BDB9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16" y="348642"/>
            <a:ext cx="1666402" cy="16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73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E893C07-B4DE-4A05-A192-264D54B973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0" y="-304800"/>
            <a:ext cx="11094329" cy="7162800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41562-A627-1D98-6B18-7981871A9B6E}"/>
              </a:ext>
            </a:extLst>
          </p:cNvPr>
          <p:cNvSpPr txBox="1"/>
          <p:nvPr/>
        </p:nvSpPr>
        <p:spPr>
          <a:xfrm>
            <a:off x="4920018" y="2724720"/>
            <a:ext cx="1672704" cy="246221"/>
          </a:xfrm>
          <a:prstGeom prst="rect">
            <a:avLst/>
          </a:prstGeom>
          <a:solidFill>
            <a:srgbClr val="4D7BD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EFFFF"/>
                </a:solidFill>
                <a:latin typeface="Abadi" panose="020B0604020104020204" pitchFamily="34" charset="0"/>
              </a:rPr>
              <a:t>County Administrator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64C33-C244-8E5D-4C8F-851B11D2D1F5}"/>
              </a:ext>
            </a:extLst>
          </p:cNvPr>
          <p:cNvSpPr txBox="1"/>
          <p:nvPr/>
        </p:nvSpPr>
        <p:spPr>
          <a:xfrm>
            <a:off x="5005743" y="1839036"/>
            <a:ext cx="1501254" cy="400110"/>
          </a:xfrm>
          <a:prstGeom prst="rect">
            <a:avLst/>
          </a:prstGeom>
          <a:solidFill>
            <a:srgbClr val="4D7BD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badi" panose="020B0604020104020204" pitchFamily="34" charset="0"/>
              </a:rPr>
              <a:t>Board of 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Abadi" panose="020B0604020104020204" pitchFamily="34" charset="0"/>
              </a:rPr>
              <a:t>Commissioners</a:t>
            </a:r>
          </a:p>
        </p:txBody>
      </p:sp>
    </p:spTree>
    <p:extLst>
      <p:ext uri="{BB962C8B-B14F-4D97-AF65-F5344CB8AC3E}">
        <p14:creationId xmlns:p14="http://schemas.microsoft.com/office/powerpoint/2010/main" val="4160327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5000" t="14000" b="-10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B70137-B3F1-4E32-AF22-0122107AFAB4}"/>
              </a:ext>
            </a:extLst>
          </p:cNvPr>
          <p:cNvSpPr txBox="1"/>
          <p:nvPr/>
        </p:nvSpPr>
        <p:spPr>
          <a:xfrm>
            <a:off x="203202" y="2652281"/>
            <a:ext cx="11057834" cy="310854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badi" panose="020B0604020104020204" pitchFamily="34" charset="0"/>
              </a:rPr>
              <a:t>Public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badi" panose="020B0604020104020204" pitchFamily="34" charset="0"/>
              </a:rPr>
              <a:t>Healthcare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badi" panose="020B0604020104020204" pitchFamily="34" charset="0"/>
              </a:rPr>
              <a:t>Quality Workforce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badi" panose="020B0604020104020204" pitchFamily="34" charset="0"/>
              </a:rPr>
              <a:t>Economic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badi" panose="020B0604020104020204" pitchFamily="34" charset="0"/>
              </a:rPr>
              <a:t>Natural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badi" panose="020B0604020104020204" pitchFamily="34" charset="0"/>
              </a:rPr>
              <a:t>Parks and Recreation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badi" panose="020B0604020104020204" pitchFamily="34" charset="0"/>
              </a:rPr>
              <a:t>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badi" panose="020B0604020104020204" pitchFamily="34" charset="0"/>
              </a:rPr>
              <a:t>Entertainment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badi" panose="020B0604020104020204" pitchFamily="34" charset="0"/>
              </a:rPr>
              <a:t>Infrastructure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832576-0073-2AB1-DFFC-D2F5D1FCBF5A}"/>
              </a:ext>
            </a:extLst>
          </p:cNvPr>
          <p:cNvSpPr txBox="1"/>
          <p:nvPr/>
        </p:nvSpPr>
        <p:spPr>
          <a:xfrm>
            <a:off x="510810" y="1477835"/>
            <a:ext cx="9263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4000" b="1" dirty="0"/>
              <a:t>Enhance Quality of Life Through…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C54EA8-2832-9F25-258A-A800433088A0}"/>
              </a:ext>
            </a:extLst>
          </p:cNvPr>
          <p:cNvCxnSpPr/>
          <p:nvPr/>
        </p:nvCxnSpPr>
        <p:spPr>
          <a:xfrm>
            <a:off x="12165518" y="422602"/>
            <a:ext cx="0" cy="6232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4DD94C6-8BBF-5D4B-CCCB-9D55C06B224E}"/>
              </a:ext>
            </a:extLst>
          </p:cNvPr>
          <p:cNvSpPr txBox="1"/>
          <p:nvPr/>
        </p:nvSpPr>
        <p:spPr>
          <a:xfrm>
            <a:off x="650241" y="180278"/>
            <a:ext cx="9434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SAGINAW COUNTY’S MISSION</a:t>
            </a:r>
          </a:p>
        </p:txBody>
      </p:sp>
    </p:spTree>
    <p:extLst>
      <p:ext uri="{BB962C8B-B14F-4D97-AF65-F5344CB8AC3E}">
        <p14:creationId xmlns:p14="http://schemas.microsoft.com/office/powerpoint/2010/main" val="2994179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Gold 2023, happy new year two thousand twenty three, 3d rendering 15271557  PNG">
            <a:extLst>
              <a:ext uri="{FF2B5EF4-FFF2-40B4-BE49-F238E27FC236}">
                <a16:creationId xmlns:a16="http://schemas.microsoft.com/office/drawing/2014/main" id="{E9C3D7A4-2F03-69CE-E862-107915485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3200" y="-262687"/>
            <a:ext cx="5328575" cy="355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" name="Content Placeholder 2"/>
          <p:cNvSpPr>
            <a:spLocks noGrp="1"/>
          </p:cNvSpPr>
          <p:nvPr>
            <p:ph idx="1"/>
          </p:nvPr>
        </p:nvSpPr>
        <p:spPr>
          <a:xfrm>
            <a:off x="4467962" y="540088"/>
            <a:ext cx="7022998" cy="6047553"/>
          </a:xfrm>
        </p:spPr>
        <p:txBody>
          <a:bodyPr anchor="t">
            <a:noAutofit/>
          </a:bodyPr>
          <a:lstStyle/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badi" panose="020B0604020104020204" pitchFamily="34" charset="0"/>
              </a:rPr>
              <a:t>Medical Diamond - $30.3 Million state grant and $5 Million ARPA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badi" panose="020B0604020104020204" pitchFamily="34" charset="0"/>
              </a:rPr>
              <a:t>Renovations to The Dow Event Center and Parking Structure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badi" panose="020B0604020104020204" pitchFamily="34" charset="0"/>
              </a:rPr>
              <a:t>Memorial Cup to be held in Saginaw – Upgrades and Projects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badi" panose="020B0604020104020204" pitchFamily="34" charset="0"/>
              </a:rPr>
              <a:t>State grant to Courts to reduce case backlog from COVID-19</a:t>
            </a:r>
            <a:r>
              <a:rPr lang="en-US" sz="2400" b="1" dirty="0">
                <a:solidFill>
                  <a:srgbClr val="FFFFFF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badi" panose="020B0604020104020204" pitchFamily="34" charset="0"/>
              </a:rPr>
              <a:t>D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badi" panose="020B0604020104020204" pitchFamily="34" charset="0"/>
              </a:rPr>
              <a:t>Animal Care and Control New Building Opening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badi" panose="020B0604020104020204" pitchFamily="34" charset="0"/>
              </a:rPr>
              <a:t>Mosquito Abatement Commission Relocation</a:t>
            </a:r>
            <a:r>
              <a:rPr lang="en-US" sz="20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badi" panose="020B0604020104020204" pitchFamily="34" charset="0"/>
              </a:rPr>
              <a:t>  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badi" panose="020B0604020104020204" pitchFamily="34" charset="0"/>
              </a:rPr>
              <a:t>ARPA Funding Implementation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badi" panose="020B0604020104020204" pitchFamily="34" charset="0"/>
              </a:rPr>
              <a:t>Healthcare programs and costs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badi" panose="020B0604020104020204" pitchFamily="34" charset="0"/>
              </a:rPr>
              <a:t>Technology Upgrades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FFFF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Abadi" panose="020B0604020104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FFFF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Abadi" panose="020B06040201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333003-E4C0-6EFB-7D2E-E920FC65FBC8}"/>
              </a:ext>
            </a:extLst>
          </p:cNvPr>
          <p:cNvSpPr/>
          <p:nvPr/>
        </p:nvSpPr>
        <p:spPr>
          <a:xfrm>
            <a:off x="-319990" y="2878637"/>
            <a:ext cx="596672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Highlights</a:t>
            </a:r>
            <a:endParaRPr lang="en-US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992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7868A-9D86-F283-6B18-DF687E843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21" y="336725"/>
            <a:ext cx="9720307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ANIMAL CONTROL       </a:t>
            </a:r>
            <a:r>
              <a:rPr lang="en-US" sz="3100" dirty="0"/>
              <a:t>SCACCRC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D47FF-BFE5-3132-C509-3DC4AC0A9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854" y="1535844"/>
            <a:ext cx="492475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New director - Rachel Horton </a:t>
            </a:r>
          </a:p>
          <a:p>
            <a:r>
              <a:rPr lang="en-US" sz="2400" dirty="0"/>
              <a:t>Advisory Council has been restructured</a:t>
            </a:r>
          </a:p>
          <a:p>
            <a:r>
              <a:rPr lang="en-US" sz="2400" dirty="0"/>
              <a:t>New training room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DAE01C-24AF-22E0-834B-665714924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465" y="5361811"/>
            <a:ext cx="1312765" cy="1346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1165FF-D02B-2B44-18DB-DF0BDDCC0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102" y="5425643"/>
            <a:ext cx="1090155" cy="1432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8E8DBB-9B44-57C5-9324-10A5B2770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064" y="5375609"/>
            <a:ext cx="1372664" cy="14388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AA119B-A975-ADA6-13C7-99B27962DF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703"/>
          <a:stretch/>
        </p:blipFill>
        <p:spPr>
          <a:xfrm>
            <a:off x="6780604" y="5423281"/>
            <a:ext cx="1953986" cy="1414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72205-176A-8831-A717-EC9F9C22F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219" y="997125"/>
            <a:ext cx="6717941" cy="403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78994-501D-3C14-0D38-0F944C6B2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346" y="3185822"/>
            <a:ext cx="4658300" cy="273371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Board of Commissioners contributed $300,000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67 Acres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1.3-mile trail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Observation area, sunflower meadow, children’s activity area, and pollinator and serenity garden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7EC64-2670-5072-F4C5-AF0B27B840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t="14795" r="6592"/>
          <a:stretch/>
        </p:blipFill>
        <p:spPr bwMode="auto">
          <a:xfrm>
            <a:off x="5808862" y="312820"/>
            <a:ext cx="4422066" cy="2217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Thomas Township Nature Center &amp; Preserve">
            <a:extLst>
              <a:ext uri="{FF2B5EF4-FFF2-40B4-BE49-F238E27FC236}">
                <a16:creationId xmlns:a16="http://schemas.microsoft.com/office/drawing/2014/main" id="{D0D13C1D-15B0-9FBD-964D-594639612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6" y="2530149"/>
            <a:ext cx="4310636" cy="32329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5A2E04-DF87-B48A-4BD0-82E4C8BEADA0}"/>
              </a:ext>
            </a:extLst>
          </p:cNvPr>
          <p:cNvSpPr txBox="1"/>
          <p:nvPr/>
        </p:nvSpPr>
        <p:spPr>
          <a:xfrm>
            <a:off x="626710" y="805931"/>
            <a:ext cx="43106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Thomas Township Nature Center and Preserve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831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82724-567D-B71E-0639-316F8EE2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456944"/>
          </a:xfrm>
        </p:spPr>
        <p:txBody>
          <a:bodyPr>
            <a:normAutofit fontScale="90000"/>
          </a:bodyPr>
          <a:lstStyle/>
          <a:p>
            <a:r>
              <a:rPr lang="en-US" sz="5300" b="1" dirty="0"/>
              <a:t>Saginaw County </a:t>
            </a:r>
            <a:br>
              <a:rPr lang="en-US" sz="5300" b="1" dirty="0"/>
            </a:br>
            <a:r>
              <a:rPr lang="en-US" sz="5300" b="1" dirty="0"/>
              <a:t>	Medical Examiner’s Office 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			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Return to Saginaw County</a:t>
            </a:r>
            <a:br>
              <a:rPr lang="en-US" sz="4000" dirty="0"/>
            </a:br>
            <a:endParaRPr lang="en-US" sz="40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73FDB51-14D6-ABA0-FDE8-A18423F006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03928"/>
              </p:ext>
            </p:extLst>
          </p:nvPr>
        </p:nvGraphicFramePr>
        <p:xfrm>
          <a:off x="784225" y="3298825"/>
          <a:ext cx="2651125" cy="322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651760" imgH="3223119" progId="AcroExch.Document.DC">
                  <p:embed/>
                </p:oleObj>
              </mc:Choice>
              <mc:Fallback>
                <p:oleObj name="Acrobat Document" r:id="rId2" imgW="2651760" imgH="3223119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73FDB51-14D6-ABA0-FDE8-A18423F006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84225" y="3298825"/>
                        <a:ext cx="2651125" cy="322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45D4A4A-DFB7-C2EA-0086-1DD41E278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808" y="3309230"/>
            <a:ext cx="4475618" cy="296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41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3EB41-10CD-C047-0103-3AABC449D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69" y="375774"/>
            <a:ext cx="8791250" cy="32068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63C354-60EE-4858-47B8-92B7581FC2FC}"/>
              </a:ext>
            </a:extLst>
          </p:cNvPr>
          <p:cNvSpPr/>
          <p:nvPr/>
        </p:nvSpPr>
        <p:spPr>
          <a:xfrm>
            <a:off x="336869" y="3804570"/>
            <a:ext cx="5062603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Meals on Wheels</a:t>
            </a:r>
          </a:p>
          <a:p>
            <a:pPr algn="ctr"/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Foster Grandparents</a:t>
            </a:r>
          </a:p>
          <a:p>
            <a:pPr algn="ctr"/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Nutrition Education</a:t>
            </a:r>
          </a:p>
          <a:p>
            <a:pPr algn="ctr"/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Senior Centers</a:t>
            </a:r>
          </a:p>
          <a:p>
            <a:pPr algn="ctr"/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Case Management</a:t>
            </a:r>
          </a:p>
          <a:p>
            <a:pPr algn="ctr"/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Care Management for Elderly</a:t>
            </a:r>
          </a:p>
          <a:p>
            <a:pPr algn="ctr"/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2B50BE-9E0C-9281-5059-D9A861C79480}"/>
              </a:ext>
            </a:extLst>
          </p:cNvPr>
          <p:cNvSpPr/>
          <p:nvPr/>
        </p:nvSpPr>
        <p:spPr>
          <a:xfrm>
            <a:off x="5801499" y="3804570"/>
            <a:ext cx="3235180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Minority Outreach</a:t>
            </a:r>
          </a:p>
          <a:p>
            <a:pPr algn="ctr"/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In-Home Support</a:t>
            </a:r>
          </a:p>
          <a:p>
            <a:pPr algn="ctr"/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Project Lifesaver</a:t>
            </a:r>
          </a:p>
          <a:p>
            <a:pPr algn="ctr"/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Kinship Care</a:t>
            </a:r>
          </a:p>
          <a:p>
            <a:pPr algn="ctr"/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Caregiver Support</a:t>
            </a:r>
          </a:p>
          <a:p>
            <a:pPr algn="ctr"/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742066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79197" y="274321"/>
            <a:ext cx="8824396" cy="20842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85000"/>
              </a:lnSpc>
              <a:spcAft>
                <a:spcPts val="600"/>
              </a:spcAft>
            </a:pPr>
            <a:endParaRPr lang="en-US" b="1" spc="-50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  <a:latin typeface="Abadi" panose="020B0604020104020204" pitchFamily="34" charset="0"/>
            </a:endParaRPr>
          </a:p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en-US" sz="7100" b="1" spc="-50" dirty="0">
                <a:solidFill>
                  <a:srgbClr val="0070C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ARPA FUNDING</a:t>
            </a:r>
          </a:p>
          <a:p>
            <a:pPr algn="ctr" defTabSz="914400">
              <a:lnSpc>
                <a:spcPct val="85000"/>
              </a:lnSpc>
              <a:spcAft>
                <a:spcPts val="600"/>
              </a:spcAft>
            </a:pPr>
            <a:r>
              <a:rPr lang="en-US" sz="7100" b="1" spc="-50" dirty="0">
                <a:solidFill>
                  <a:srgbClr val="0070C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2023</a:t>
            </a:r>
          </a:p>
          <a:p>
            <a:pPr defTabSz="914400">
              <a:lnSpc>
                <a:spcPct val="85000"/>
              </a:lnSpc>
              <a:spcAft>
                <a:spcPts val="600"/>
              </a:spcAft>
            </a:pPr>
            <a:endParaRPr lang="en-US" sz="1900" b="1" spc="-50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9197" y="2487756"/>
            <a:ext cx="10212384" cy="4023360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buClr>
                <a:schemeClr val="accent3"/>
              </a:buClr>
              <a:buFont typeface="Calibri" panose="020F0502020204030204" pitchFamily="34" charset="0"/>
              <a:buNone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	</a:t>
            </a: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-  Strengthening County Services</a:t>
            </a:r>
          </a:p>
          <a:p>
            <a:pPr marL="0" indent="0" defTabSz="914400">
              <a:lnSpc>
                <a:spcPct val="90000"/>
              </a:lnSpc>
              <a:buClr>
                <a:schemeClr val="accent3"/>
              </a:buClr>
              <a:buFont typeface="Calibri" panose="020F0502020204030204" pitchFamily="34" charset="0"/>
              <a:buNone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	-  Saginaw Community Food Club</a:t>
            </a:r>
          </a:p>
          <a:p>
            <a:pPr marL="0" indent="0" defTabSz="914400">
              <a:lnSpc>
                <a:spcPct val="90000"/>
              </a:lnSpc>
              <a:buClr>
                <a:schemeClr val="accent3"/>
              </a:buClr>
              <a:buFont typeface="Calibri" panose="020F0502020204030204" pitchFamily="34" charset="0"/>
              <a:buNone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	-  Community Action Committee</a:t>
            </a:r>
          </a:p>
          <a:p>
            <a:pPr marL="0" indent="0" defTabSz="914400">
              <a:lnSpc>
                <a:spcPct val="90000"/>
              </a:lnSpc>
              <a:buClr>
                <a:schemeClr val="accent3"/>
              </a:buClr>
              <a:buFont typeface="Calibri" panose="020F0502020204030204" pitchFamily="34" charset="0"/>
              <a:buNone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	-  Thomas Township Nature Center &amp; Preserve</a:t>
            </a:r>
          </a:p>
          <a:p>
            <a:pPr marL="0" indent="0" defTabSz="914400">
              <a:lnSpc>
                <a:spcPct val="90000"/>
              </a:lnSpc>
              <a:buClr>
                <a:schemeClr val="accent3"/>
              </a:buClr>
              <a:buFont typeface="Calibri" panose="020F0502020204030204" pitchFamily="34" charset="0"/>
              <a:buNone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	-  Saginaw County Parks and Recreation</a:t>
            </a:r>
          </a:p>
          <a:p>
            <a:pPr marL="0" indent="0" defTabSz="914400">
              <a:lnSpc>
                <a:spcPct val="90000"/>
              </a:lnSpc>
              <a:buClr>
                <a:schemeClr val="accent3"/>
              </a:buClr>
              <a:buFont typeface="Calibri" panose="020F0502020204030204" pitchFamily="34" charset="0"/>
              <a:buNone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	-  Fire Department Equipment (7 Departments)</a:t>
            </a:r>
          </a:p>
          <a:p>
            <a:pPr marL="0" indent="0" defTabSz="914400">
              <a:lnSpc>
                <a:spcPct val="90000"/>
              </a:lnSpc>
              <a:buClr>
                <a:schemeClr val="accent3"/>
              </a:buClr>
              <a:buFont typeface="Calibri" panose="020F0502020204030204" pitchFamily="34" charset="0"/>
              <a:buNone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	-  Commission on Aging’s Marie Davis Senior Center </a:t>
            </a:r>
          </a:p>
          <a:p>
            <a:pPr marL="0" indent="0" defTabSz="914400">
              <a:lnSpc>
                <a:spcPct val="90000"/>
              </a:lnSpc>
              <a:buClr>
                <a:schemeClr val="accent3"/>
              </a:buClr>
              <a:buFont typeface="Calibri" panose="020F0502020204030204" pitchFamily="34" charset="0"/>
              <a:buNone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	-  Chesaning Canoe/Kayak Launch</a:t>
            </a:r>
          </a:p>
          <a:p>
            <a:pPr marL="0" indent="0" defTabSz="914400">
              <a:lnSpc>
                <a:spcPct val="90000"/>
              </a:lnSpc>
              <a:buClr>
                <a:schemeClr val="accent3"/>
              </a:buClr>
              <a:buFont typeface="Calibri" panose="020F0502020204030204" pitchFamily="34" charset="0"/>
              <a:buNone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          -  First Ward Community Service Center</a:t>
            </a:r>
          </a:p>
          <a:p>
            <a:pPr marL="0" indent="0" defTabSz="914400">
              <a:lnSpc>
                <a:spcPct val="90000"/>
              </a:lnSpc>
              <a:buClr>
                <a:schemeClr val="accent3"/>
              </a:buClr>
              <a:buFont typeface="Calibri" panose="020F0502020204030204" pitchFamily="34" charset="0"/>
              <a:buNone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	-  Many more Projects</a:t>
            </a:r>
          </a:p>
          <a:p>
            <a:pPr marL="0" indent="0" defTabSz="914400">
              <a:lnSpc>
                <a:spcPct val="90000"/>
              </a:lnSpc>
              <a:buClr>
                <a:schemeClr val="accent3"/>
              </a:buClr>
              <a:buFont typeface="Calibri" panose="020F0502020204030204" pitchFamily="34" charset="0"/>
              <a:buNone/>
            </a:pPr>
            <a:endParaRPr lang="en-US" sz="2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987BE8A-02F5-1F49-A8DF-57FCAFD3C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648" y="274321"/>
            <a:ext cx="2713866" cy="271386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CA9340-8732-BA65-1E90-F98D7B8F3C59}"/>
              </a:ext>
            </a:extLst>
          </p:cNvPr>
          <p:cNvCxnSpPr/>
          <p:nvPr/>
        </p:nvCxnSpPr>
        <p:spPr>
          <a:xfrm>
            <a:off x="2685403" y="1860464"/>
            <a:ext cx="56099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781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613626" y="189304"/>
            <a:ext cx="5246257" cy="2086974"/>
          </a:xfrm>
          <a:prstGeom prst="rect">
            <a:avLst/>
          </a:prstGeom>
          <a:ln w="57150"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2400" b="1" i="0" u="none" strike="noStrike" kern="1200" cap="small" spc="0" normalizeH="0" baseline="0" noProof="0" dirty="0">
              <a:ln>
                <a:noFill/>
              </a:ln>
              <a:gradFill flip="none" rotWithShape="1">
                <a:gsLst>
                  <a:gs pos="0">
                    <a:prstClr val="black"/>
                  </a:gs>
                  <a:gs pos="100000">
                    <a:prstClr val="black">
                      <a:lumMod val="7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white">
                    <a:lumMod val="50000"/>
                    <a:lumOff val="50000"/>
                    <a:alpha val="20000"/>
                  </a:prstClr>
                </a:glo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9F8714-70C2-4839-E980-B15E28A23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2" y="329480"/>
            <a:ext cx="6004347" cy="1764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9C4AFC-FF4D-6209-0A70-765DB1DADF81}"/>
              </a:ext>
            </a:extLst>
          </p:cNvPr>
          <p:cNvSpPr txBox="1"/>
          <p:nvPr/>
        </p:nvSpPr>
        <p:spPr>
          <a:xfrm>
            <a:off x="6422568" y="337642"/>
            <a:ext cx="3537510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Saginaw Public Schools and Saginaw County collaboration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2115-6661-F31A-C7E3-9C98DEC4A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39" y="2539078"/>
            <a:ext cx="1862267" cy="372453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ABC1B2-E7FB-960C-F36D-D1B1DD714F17}"/>
              </a:ext>
            </a:extLst>
          </p:cNvPr>
          <p:cNvCxnSpPr/>
          <p:nvPr/>
        </p:nvCxnSpPr>
        <p:spPr>
          <a:xfrm>
            <a:off x="2954998" y="4361203"/>
            <a:ext cx="81915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9472DA3-9E82-7597-09B4-CB630108DE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90099" y="2470204"/>
          <a:ext cx="5669979" cy="4050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8803356" imgH="20573919" progId="Acrobat.Document.2015">
                  <p:embed/>
                </p:oleObj>
              </mc:Choice>
              <mc:Fallback>
                <p:oleObj name="Acrobat Document" r:id="rId4" imgW="28803356" imgH="20573919" progId="Acrobat.Document.2015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9472DA3-9E82-7597-09B4-CB630108DE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90099" y="2470204"/>
                        <a:ext cx="5669979" cy="4050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B411507-788A-F75B-BA8B-D36DB2035FD4}"/>
              </a:ext>
            </a:extLst>
          </p:cNvPr>
          <p:cNvSpPr txBox="1"/>
          <p:nvPr/>
        </p:nvSpPr>
        <p:spPr>
          <a:xfrm>
            <a:off x="5367011" y="6484030"/>
            <a:ext cx="252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705 North Towerline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4DDFCE-12CC-0D60-06AB-7A7B90F919D6}"/>
              </a:ext>
            </a:extLst>
          </p:cNvPr>
          <p:cNvSpPr txBox="1"/>
          <p:nvPr/>
        </p:nvSpPr>
        <p:spPr>
          <a:xfrm>
            <a:off x="433555" y="6299364"/>
            <a:ext cx="252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211 Congress Avenue</a:t>
            </a:r>
          </a:p>
        </p:txBody>
      </p:sp>
    </p:spTree>
    <p:extLst>
      <p:ext uri="{BB962C8B-B14F-4D97-AF65-F5344CB8AC3E}">
        <p14:creationId xmlns:p14="http://schemas.microsoft.com/office/powerpoint/2010/main" val="422730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1158" y="360731"/>
            <a:ext cx="8847117" cy="1114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Looking Forward to 2024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498294" y="1475391"/>
            <a:ext cx="6471202" cy="538260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200" b="1" i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0" indent="0" algn="ctr">
              <a:buNone/>
            </a:pPr>
            <a:r>
              <a:rPr lang="en-US" sz="12800" b="1" i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Progress Through Partnership</a:t>
            </a:r>
            <a:endParaRPr lang="en-US" sz="900" b="1" i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marL="0" indent="0" algn="ctr">
              <a:buNone/>
            </a:pPr>
            <a:endParaRPr lang="en-US" sz="48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en-US" sz="9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2024 Canadian Hockey League Memorial Cup</a:t>
            </a:r>
          </a:p>
          <a:p>
            <a:pPr marL="0" indent="0">
              <a:buNone/>
            </a:pPr>
            <a:r>
              <a:rPr lang="en-US" sz="8000" dirty="0"/>
              <a:t>	Renovations to the DOW EVENT CENTER  	</a:t>
            </a:r>
          </a:p>
          <a:p>
            <a:pPr marL="0" indent="0">
              <a:buNone/>
            </a:pPr>
            <a:endParaRPr lang="en-US" sz="6400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sz="9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Saginaw Healthcare Strategy</a:t>
            </a:r>
          </a:p>
          <a:p>
            <a:pPr marL="0" indent="0">
              <a:buNone/>
            </a:pPr>
            <a:r>
              <a:rPr lang="en-US" sz="8000" dirty="0"/>
              <a:t>	$5 million of ARPA funding</a:t>
            </a:r>
          </a:p>
          <a:p>
            <a:pPr marL="0" indent="0">
              <a:buNone/>
            </a:pPr>
            <a:r>
              <a:rPr lang="en-US" sz="8000" dirty="0"/>
              <a:t>	Economic development</a:t>
            </a:r>
          </a:p>
          <a:p>
            <a:pPr marL="0" indent="0">
              <a:buNone/>
            </a:pPr>
            <a:r>
              <a:rPr lang="en-US" sz="8000" dirty="0"/>
              <a:t>	Healthcare access</a:t>
            </a:r>
          </a:p>
          <a:p>
            <a:pPr marL="0" indent="0">
              <a:buNone/>
            </a:pPr>
            <a:r>
              <a:rPr lang="en-US" sz="8000" dirty="0"/>
              <a:t>	Multiple Revenue Sources</a:t>
            </a:r>
          </a:p>
          <a:p>
            <a:pPr marL="0" indent="0">
              <a:buNone/>
            </a:pPr>
            <a:endParaRPr lang="en-US" sz="8000" dirty="0"/>
          </a:p>
          <a:p>
            <a:r>
              <a:rPr lang="en-US" sz="9600" b="1" dirty="0"/>
              <a:t>We Welcome A New County Administrator</a:t>
            </a:r>
          </a:p>
          <a:p>
            <a:pPr marL="0" indent="0">
              <a:buNone/>
            </a:pPr>
            <a:endParaRPr lang="en-US" sz="8000" dirty="0"/>
          </a:p>
          <a:p>
            <a:pPr marL="0" indent="0">
              <a:buNone/>
            </a:pPr>
            <a:r>
              <a:rPr lang="en-US" sz="6400" dirty="0"/>
              <a:t>	</a:t>
            </a:r>
            <a:endParaRPr lang="en-US" sz="2400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en-US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	</a:t>
            </a:r>
            <a:endParaRPr lang="en-US" sz="2400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highlight>
                <a:srgbClr val="FFABE5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7C81D2-A283-FC11-FCF3-250713EED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83" y="2144520"/>
            <a:ext cx="4944285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FCEF8-3B4D-E1EA-9122-2D4E4601C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40" y="381523"/>
            <a:ext cx="7167093" cy="4974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869B96-8C48-99FE-0BBB-93D91B91B5AB}"/>
              </a:ext>
            </a:extLst>
          </p:cNvPr>
          <p:cNvSpPr txBox="1"/>
          <p:nvPr/>
        </p:nvSpPr>
        <p:spPr>
          <a:xfrm>
            <a:off x="894735" y="5574890"/>
            <a:ext cx="8563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Amasis MT Pro Black" panose="02040A04050005020304" pitchFamily="18" charset="0"/>
              </a:rPr>
              <a:t>HOW ‘BOUT THEM LIONS!</a:t>
            </a:r>
          </a:p>
        </p:txBody>
      </p:sp>
    </p:spTree>
    <p:extLst>
      <p:ext uri="{BB962C8B-B14F-4D97-AF65-F5344CB8AC3E}">
        <p14:creationId xmlns:p14="http://schemas.microsoft.com/office/powerpoint/2010/main" val="2526947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rch Run Memorial Cup Fan Welcome Event at Birch Run Premium Outlets® - A  Shopping Center in Birch Run, MI - A Simon Property">
            <a:extLst>
              <a:ext uri="{FF2B5EF4-FFF2-40B4-BE49-F238E27FC236}">
                <a16:creationId xmlns:a16="http://schemas.microsoft.com/office/drawing/2014/main" id="{B8E2C0B2-B848-1973-F0EA-96E628E996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39" y="455338"/>
            <a:ext cx="8250128" cy="534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90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ow Event Center – Savor… NPO">
            <a:extLst>
              <a:ext uri="{FF2B5EF4-FFF2-40B4-BE49-F238E27FC236}">
                <a16:creationId xmlns:a16="http://schemas.microsoft.com/office/drawing/2014/main" id="{02A74804-AC53-DCB4-C980-B891FC797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47" y="5604722"/>
            <a:ext cx="2406652" cy="1081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B81C0C-15A3-02F8-885B-DFD1800172E7}"/>
              </a:ext>
            </a:extLst>
          </p:cNvPr>
          <p:cNvSpPr txBox="1"/>
          <p:nvPr/>
        </p:nvSpPr>
        <p:spPr>
          <a:xfrm>
            <a:off x="303586" y="1916221"/>
            <a:ext cx="498169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BE2F38"/>
                </a:solidFill>
              </a:rPr>
              <a:t>Estimated $24 Million Economic Impact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BE2F38"/>
                </a:solidFill>
              </a:rPr>
              <a:t>May 22 – June 3, 2024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BE2F38"/>
                </a:solidFill>
              </a:rPr>
              <a:t>Hosted south of the border for the first time in 26 years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BE2F38"/>
                </a:solidFill>
              </a:rPr>
              <a:t>First time in Michigan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BE2F38"/>
                </a:solidFill>
              </a:rPr>
              <a:t>County’s Challenge to the City of Saginaw to help build the elevator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F6DB4A16-8781-F666-697D-BDDD03906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567" y="111360"/>
            <a:ext cx="2601953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HL - Ontario Hockey League - YouTube">
            <a:extLst>
              <a:ext uri="{FF2B5EF4-FFF2-40B4-BE49-F238E27FC236}">
                <a16:creationId xmlns:a16="http://schemas.microsoft.com/office/drawing/2014/main" id="{3FC570DC-7C3F-C2DE-7EDE-A6C6B3E65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2" b="30345"/>
          <a:stretch/>
        </p:blipFill>
        <p:spPr bwMode="auto">
          <a:xfrm>
            <a:off x="195301" y="111360"/>
            <a:ext cx="2346434" cy="9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665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1958A-98F4-DEEB-4980-0131BB91D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35" y="816638"/>
            <a:ext cx="4154588" cy="3084417"/>
          </a:xfrm>
        </p:spPr>
        <p:txBody>
          <a:bodyPr anchor="ctr">
            <a:noAutofit/>
          </a:bodyPr>
          <a:lstStyle/>
          <a:p>
            <a:r>
              <a:rPr lang="en-US" sz="6000" dirty="0"/>
              <a:t>Medical Diamond</a:t>
            </a:r>
            <a:br>
              <a:rPr lang="en-US" sz="6000" dirty="0"/>
            </a:br>
            <a:r>
              <a:rPr lang="en-US" sz="6000" dirty="0"/>
              <a:t>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38367-49E5-72D6-D85E-6DC0E155C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2" y="1157855"/>
            <a:ext cx="5860026" cy="548639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212529"/>
                </a:solidFill>
                <a:latin typeface="Segoe UI" panose="020B0502040204020203" pitchFamily="34" charset="0"/>
              </a:rPr>
              <a:t>The plan includes developing properties around Ascension St. Mary’s Hospital, Covenant Medical Center</a:t>
            </a:r>
          </a:p>
          <a:p>
            <a:r>
              <a:rPr lang="en-US" sz="2400" dirty="0">
                <a:solidFill>
                  <a:srgbClr val="212529"/>
                </a:solidFill>
                <a:latin typeface="Segoe UI" panose="020B0502040204020203" pitchFamily="34" charset="0"/>
              </a:rPr>
              <a:t>Expanding Central Michigan University College of Medicine.</a:t>
            </a:r>
            <a:endParaRPr lang="en-US" sz="2400" dirty="0"/>
          </a:p>
          <a:p>
            <a:r>
              <a:rPr lang="en-US" sz="2400" dirty="0"/>
              <a:t>State Grant funding of $30.3 Million </a:t>
            </a:r>
          </a:p>
          <a:p>
            <a:r>
              <a:rPr lang="en-US" sz="2400" dirty="0"/>
              <a:t>Saginaw County contributed $5 million of ARPA funding</a:t>
            </a:r>
          </a:p>
          <a:p>
            <a:r>
              <a:rPr lang="en-US" sz="2400" dirty="0"/>
              <a:t>City of Saginaw $5 million</a:t>
            </a:r>
          </a:p>
          <a:p>
            <a:r>
              <a:rPr lang="en-US" sz="2400" dirty="0"/>
              <a:t>Continued support from community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DED829-CD77-1AAA-D69F-54A139985B93}"/>
              </a:ext>
            </a:extLst>
          </p:cNvPr>
          <p:cNvSpPr txBox="1"/>
          <p:nvPr/>
        </p:nvSpPr>
        <p:spPr>
          <a:xfrm>
            <a:off x="1150374" y="250660"/>
            <a:ext cx="6815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06317"/>
                </a:solidFill>
                <a:latin typeface="Britannic Bold" panose="020B0903060703020204" pitchFamily="34" charset="0"/>
              </a:rPr>
              <a:t>- Making Progress Toward a Healthier Saginaw -</a:t>
            </a:r>
          </a:p>
        </p:txBody>
      </p:sp>
    </p:spTree>
    <p:extLst>
      <p:ext uri="{BB962C8B-B14F-4D97-AF65-F5344CB8AC3E}">
        <p14:creationId xmlns:p14="http://schemas.microsoft.com/office/powerpoint/2010/main" val="138369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73" name="Straight Connector 2072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4" name="Straight Connector 2073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75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6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7" name="Isosceles Triangle 2076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8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9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80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81" name="Isosceles Triangle 2080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82" name="Isosceles Triangle 2081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084" name="Rectangle 2083">
            <a:extLst>
              <a:ext uri="{FF2B5EF4-FFF2-40B4-BE49-F238E27FC236}">
                <a16:creationId xmlns:a16="http://schemas.microsoft.com/office/drawing/2014/main" id="{84BC94C3-6F64-4CF2-A3D7-1DFF49851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1314ED-CFF0-4AC6-2CD4-4BA04D19E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" y="414528"/>
            <a:ext cx="6692592" cy="5986272"/>
          </a:xfrm>
          <a:prstGeom prst="rect">
            <a:avLst/>
          </a:prstGeom>
        </p:spPr>
      </p:pic>
      <p:pic>
        <p:nvPicPr>
          <p:cNvPr id="2050" name="Picture 2" descr="Saginaw County Health Department">
            <a:extLst>
              <a:ext uri="{FF2B5EF4-FFF2-40B4-BE49-F238E27FC236}">
                <a16:creationId xmlns:a16="http://schemas.microsoft.com/office/drawing/2014/main" id="{BE365132-50F6-FCC5-1B31-0E61451C2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4585" y="2326085"/>
            <a:ext cx="5112853" cy="220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642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D9FB495-7F3F-ED77-B3E0-3393521E2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-29170" y="-6990"/>
            <a:ext cx="12232872" cy="4421674"/>
          </a:xfrm>
          <a:prstGeom prst="rect">
            <a:avLst/>
          </a:prstGeom>
        </p:spPr>
      </p:pic>
      <p:pic>
        <p:nvPicPr>
          <p:cNvPr id="7" name="Picture 6" descr="A group of people standing in front of a podium&#10;&#10;Description automatically generated">
            <a:extLst>
              <a:ext uri="{FF2B5EF4-FFF2-40B4-BE49-F238E27FC236}">
                <a16:creationId xmlns:a16="http://schemas.microsoft.com/office/drawing/2014/main" id="{D34ABBC3-234E-7A19-BCC4-F3EB2A11A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399"/>
                    </a14:imgEffect>
                    <a14:imgEffect>
                      <a14:saturation sat="128000"/>
                    </a14:imgEffect>
                    <a14:imgEffect>
                      <a14:brightnessContrast bright="4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30" r="345" b="35731"/>
          <a:stretch/>
        </p:blipFill>
        <p:spPr>
          <a:xfrm>
            <a:off x="-29170" y="-127238"/>
            <a:ext cx="12228266" cy="2297906"/>
          </a:xfrm>
          <a:prstGeom prst="flowChartDocument">
            <a:avLst/>
          </a:prstGeom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01A78-17C5-47D8-8377-1BC9F2F08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2806451"/>
            <a:ext cx="7103532" cy="3172505"/>
          </a:xfrm>
        </p:spPr>
        <p:txBody>
          <a:bodyPr anchor="t">
            <a:noAutofit/>
          </a:bodyPr>
          <a:lstStyle/>
          <a:p>
            <a:pPr lvl="1"/>
            <a:r>
              <a:rPr lang="en-US" dirty="0"/>
              <a:t>Health Department is leading a 13-member coalition committed to moving Saginaw from one of Michigan’s unhealthiest communities to the Top 25 healthiest.</a:t>
            </a:r>
          </a:p>
          <a:p>
            <a:pPr lvl="1"/>
            <a:r>
              <a:rPr lang="en-US" dirty="0"/>
              <a:t>The partners are applying COVID-like urgency to Obesity &amp; Chronic Disease, Mental Health &amp; Substance Use and Maternal &amp; Child Health.</a:t>
            </a:r>
          </a:p>
          <a:p>
            <a:pPr lvl="1"/>
            <a:r>
              <a:rPr lang="en-US" dirty="0"/>
              <a:t>Plan can be found at </a:t>
            </a:r>
            <a:r>
              <a:rPr lang="en-US" dirty="0">
                <a:hlinkClick r:id="rId5"/>
              </a:rPr>
              <a:t>bwellsaginaw.org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D7014-9A5B-58F2-290B-66526F6DC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8917" y="5978956"/>
            <a:ext cx="3024202" cy="498044"/>
          </a:xfrm>
          <a:prstGeom prst="rect">
            <a:avLst/>
          </a:prstGeom>
        </p:spPr>
      </p:pic>
      <p:pic>
        <p:nvPicPr>
          <p:cNvPr id="5" name="Picture 2" descr="Saginaw County Health Department">
            <a:extLst>
              <a:ext uri="{FF2B5EF4-FFF2-40B4-BE49-F238E27FC236}">
                <a16:creationId xmlns:a16="http://schemas.microsoft.com/office/drawing/2014/main" id="{967C57CC-BF2E-F2A3-3815-CA437328C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90" y="3429000"/>
            <a:ext cx="3235778" cy="139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40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ADED779-0AA4-5C60-22EC-63A16C9E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>
                <a:ln/>
                <a:solidFill>
                  <a:schemeClr val="accent1">
                    <a:lumMod val="75000"/>
                  </a:schemeClr>
                </a:solidFill>
              </a:rPr>
              <a:t>Saginaw County Courts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3E37335C-65B4-4CC1-24FA-AC641C764F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6394691"/>
              </p:ext>
            </p:extLst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453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FC32A-E3C9-E40E-48BC-98D7DF95D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944" y="1894651"/>
            <a:ext cx="5038548" cy="709890"/>
          </a:xfrm>
        </p:spPr>
        <p:txBody>
          <a:bodyPr>
            <a:normAutofit fontScale="90000"/>
          </a:bodyPr>
          <a:lstStyle/>
          <a:p>
            <a:r>
              <a:rPr lang="en-US" sz="4100" dirty="0">
                <a:solidFill>
                  <a:schemeClr val="accent2"/>
                </a:solidFill>
              </a:rPr>
              <a:t>2024 Program Preview</a:t>
            </a:r>
            <a:br>
              <a:rPr lang="en-US" sz="4100" dirty="0"/>
            </a:br>
            <a:br>
              <a:rPr lang="en-US" sz="4100" dirty="0"/>
            </a:br>
            <a:r>
              <a:rPr lang="en-US" sz="41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430B3-6574-DA01-974F-AC1CEBD7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743" y="2365556"/>
            <a:ext cx="8271157" cy="3793944"/>
          </a:xfrm>
        </p:spPr>
        <p:txBody>
          <a:bodyPr>
            <a:normAutofit fontScale="92500"/>
          </a:bodyPr>
          <a:lstStyle/>
          <a:p>
            <a:endParaRPr lang="en-US" sz="3800" b="1" baseline="30000" dirty="0"/>
          </a:p>
          <a:p>
            <a:r>
              <a:rPr lang="en-US" sz="3500" baseline="30000" dirty="0"/>
              <a:t>10th Annual Outhouse Race - February 17th, 1 PM Hoyt Park</a:t>
            </a:r>
          </a:p>
          <a:p>
            <a:r>
              <a:rPr lang="en-US" sz="3500" baseline="30000" dirty="0"/>
              <a:t>Walk with Ease Mobility Program – May-June, YMCA of Saginaw</a:t>
            </a:r>
          </a:p>
          <a:p>
            <a:r>
              <a:rPr lang="en-US" sz="3500" baseline="30000" dirty="0"/>
              <a:t>Catch Me If You Can – Family Fishing Festival, Saturday June 1 </a:t>
            </a:r>
          </a:p>
          <a:p>
            <a:r>
              <a:rPr lang="en-US" sz="3500" baseline="30000" dirty="0"/>
              <a:t>Over 40 Playdate Programs in our Mobile Recreation Vehicle</a:t>
            </a:r>
          </a:p>
          <a:p>
            <a:r>
              <a:rPr lang="en-US" sz="3500" baseline="30000" dirty="0"/>
              <a:t>Movies in the Park across Saginaw County all summer long</a:t>
            </a:r>
          </a:p>
          <a:p>
            <a:r>
              <a:rPr lang="en-US" sz="3500" baseline="30000" dirty="0"/>
              <a:t>Summer Youth Baseball League at Hoyt Park</a:t>
            </a:r>
          </a:p>
          <a:p>
            <a:r>
              <a:rPr lang="en-US" sz="3500" baseline="30000" dirty="0"/>
              <a:t>3rd Annual Pints &amp; Paddles, September 21, 2024</a:t>
            </a:r>
            <a:r>
              <a:rPr lang="en-US" sz="2600" baseline="30000" dirty="0"/>
              <a:t>			</a:t>
            </a:r>
            <a:endParaRPr lang="en-US" sz="2600" dirty="0"/>
          </a:p>
        </p:txBody>
      </p:sp>
      <p:pic>
        <p:nvPicPr>
          <p:cNvPr id="7" name="Picture 6" descr="A group of people stand around a sign&#10;&#10;Description automatically generated with low confidence">
            <a:extLst>
              <a:ext uri="{FF2B5EF4-FFF2-40B4-BE49-F238E27FC236}">
                <a16:creationId xmlns:a16="http://schemas.microsoft.com/office/drawing/2014/main" id="{68D1B8BA-0429-D465-5301-D9CEE814CD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r="14096" b="3"/>
          <a:stretch/>
        </p:blipFill>
        <p:spPr>
          <a:xfrm>
            <a:off x="8031888" y="2797183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5" name="Picture 4" descr="A close-up of a knife&#10;&#10;Description automatically generated with low confidence">
            <a:extLst>
              <a:ext uri="{FF2B5EF4-FFF2-40B4-BE49-F238E27FC236}">
                <a16:creationId xmlns:a16="http://schemas.microsoft.com/office/drawing/2014/main" id="{4568F6A0-BA69-7070-A45A-595BB3C36B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8" r="4" b="9635"/>
          <a:stretch/>
        </p:blipFill>
        <p:spPr>
          <a:xfrm>
            <a:off x="7140381" y="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A1C02B-0EBE-D583-F21E-4C87C7275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830" y="56971"/>
            <a:ext cx="4707617" cy="180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28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3315C8A5-5181-D702-506E-07F8477613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9328" y="0"/>
            <a:ext cx="12192000" cy="68580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937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36CFB23-A807-6420-B72E-7E1615034C18}"/>
              </a:ext>
            </a:extLst>
          </p:cNvPr>
          <p:cNvGraphicFramePr>
            <a:graphicFrameLocks/>
          </p:cNvGraphicFramePr>
          <p:nvPr/>
        </p:nvGraphicFramePr>
        <p:xfrm>
          <a:off x="477012" y="480060"/>
          <a:ext cx="11266255" cy="5897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8C8BA0F3-9E7E-90AB-1746-D6EBCF7A8729}"/>
              </a:ext>
            </a:extLst>
          </p:cNvPr>
          <p:cNvSpPr txBox="1"/>
          <p:nvPr/>
        </p:nvSpPr>
        <p:spPr>
          <a:xfrm>
            <a:off x="360035" y="1048776"/>
            <a:ext cx="2979473" cy="822305"/>
          </a:xfrm>
          <a:prstGeom prst="flowChartTerminator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632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$58,218,510 </a:t>
            </a:r>
          </a:p>
        </p:txBody>
      </p:sp>
    </p:spTree>
    <p:extLst>
      <p:ext uri="{BB962C8B-B14F-4D97-AF65-F5344CB8AC3E}">
        <p14:creationId xmlns:p14="http://schemas.microsoft.com/office/powerpoint/2010/main" val="3213773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31316A6-BAE5-F6FF-EB23-B28F5D19833D}"/>
              </a:ext>
            </a:extLst>
          </p:cNvPr>
          <p:cNvGraphicFramePr>
            <a:graphicFrameLocks/>
          </p:cNvGraphicFramePr>
          <p:nvPr/>
        </p:nvGraphicFramePr>
        <p:xfrm>
          <a:off x="448733" y="480060"/>
          <a:ext cx="11266255" cy="5897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95661F3-D96F-19C9-AB44-4294833CD61B}"/>
              </a:ext>
            </a:extLst>
          </p:cNvPr>
          <p:cNvSpPr txBox="1"/>
          <p:nvPr/>
        </p:nvSpPr>
        <p:spPr>
          <a:xfrm>
            <a:off x="9088717" y="1016437"/>
            <a:ext cx="27792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$58,218,510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612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r="776"/>
          <a:stretch/>
        </p:blipFill>
        <p:spPr>
          <a:xfrm>
            <a:off x="7614859" y="233719"/>
            <a:ext cx="1279778" cy="1624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" t="7722" r="14864" b="32787"/>
          <a:stretch/>
        </p:blipFill>
        <p:spPr>
          <a:xfrm>
            <a:off x="1836137" y="224446"/>
            <a:ext cx="1403131" cy="1627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r="13092" b="8692"/>
          <a:stretch/>
        </p:blipFill>
        <p:spPr>
          <a:xfrm>
            <a:off x="10534837" y="1869130"/>
            <a:ext cx="1439417" cy="1626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1" b="6751"/>
          <a:stretch/>
        </p:blipFill>
        <p:spPr>
          <a:xfrm>
            <a:off x="10536839" y="3525563"/>
            <a:ext cx="1499722" cy="1621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t="9311" r="17680" b="25983"/>
          <a:stretch/>
        </p:blipFill>
        <p:spPr>
          <a:xfrm>
            <a:off x="10534837" y="5173653"/>
            <a:ext cx="1515440" cy="1644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 t="10519" r="22573" b="41560"/>
          <a:stretch/>
        </p:blipFill>
        <p:spPr>
          <a:xfrm>
            <a:off x="4694082" y="231033"/>
            <a:ext cx="1420286" cy="1627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8" b="30937"/>
          <a:stretch/>
        </p:blipFill>
        <p:spPr>
          <a:xfrm>
            <a:off x="8970108" y="249819"/>
            <a:ext cx="1531891" cy="1602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8408" r="13602" b="23107"/>
          <a:stretch/>
        </p:blipFill>
        <p:spPr>
          <a:xfrm>
            <a:off x="3269668" y="213982"/>
            <a:ext cx="1352163" cy="1644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" b="2322"/>
          <a:stretch/>
        </p:blipFill>
        <p:spPr>
          <a:xfrm>
            <a:off x="6181451" y="233719"/>
            <a:ext cx="1359435" cy="1619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t="-1" r="8785" b="35235"/>
          <a:stretch/>
        </p:blipFill>
        <p:spPr>
          <a:xfrm>
            <a:off x="10534837" y="249819"/>
            <a:ext cx="1503726" cy="1579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 descr="Number Circles Clip Art Long Shadow Flat Graphics Modern | Etsy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702" b="32281" l="38246" r="61930">
                        <a14:foregroundMark x1="49825" y1="15789" x2="51404" y2="28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6" t="10372" r="37764" b="66532"/>
          <a:stretch/>
        </p:blipFill>
        <p:spPr bwMode="auto">
          <a:xfrm>
            <a:off x="1831424" y="199133"/>
            <a:ext cx="283210" cy="269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Number Circles Clip Art Long Shadow Flat Graphics Modern | Etsy"/>
          <p:cNvPicPr/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526" b="32281" l="63860" r="84211">
                        <a14:foregroundMark x1="73509" y1="16316" x2="74912" y2="28421"/>
                        <a14:foregroundMark x1="74912" y1="17368" x2="79123" y2="28421"/>
                        <a14:foregroundMark x1="72105" y1="25614" x2="74211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50" t="10372" r="13106" b="65555"/>
          <a:stretch/>
        </p:blipFill>
        <p:spPr bwMode="auto">
          <a:xfrm>
            <a:off x="3284147" y="213103"/>
            <a:ext cx="283210" cy="267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Number Circles Clip Art Long Shadow Flat Graphics Modern | Etsy"/>
          <p:cNvPicPr/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263" b="56316" l="2632" r="24561">
                        <a14:foregroundMark x1="13684" y1="40351" x2="15439" y2="53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81" r="72602" b="42268"/>
          <a:stretch/>
        </p:blipFill>
        <p:spPr bwMode="auto">
          <a:xfrm>
            <a:off x="4669119" y="213103"/>
            <a:ext cx="283210" cy="256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Number Circles Clip Art Long Shadow Flat Graphics Modern | Etsy"/>
          <p:cNvPicPr/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088" b="57368" l="25439" r="48772">
                        <a14:foregroundMark x1="34561" y1="40702" x2="40175" y2="51930"/>
                        <a14:foregroundMark x1="34386" y1="48596" x2="39474" y2="52105"/>
                        <a14:foregroundMark x1="41228" y1="49298" x2="37719" y2="3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7" t="32681" r="50090" b="41483"/>
          <a:stretch/>
        </p:blipFill>
        <p:spPr bwMode="auto">
          <a:xfrm>
            <a:off x="6150311" y="201541"/>
            <a:ext cx="283210" cy="301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Number Circles Clip Art Long Shadow Flat Graphics Modern | Etsy"/>
          <p:cNvPicPr/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4737" b="56316" l="50702" r="73509">
                        <a14:foregroundMark x1="64211" y1="40526" x2="61930" y2="51579"/>
                        <a14:foregroundMark x1="64211" y1="51930" x2="65439" y2="44561"/>
                        <a14:foregroundMark x1="61228" y1="40351" x2="59298" y2="50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47" t="32489" r="24449" b="42647"/>
          <a:stretch/>
        </p:blipFill>
        <p:spPr bwMode="auto">
          <a:xfrm>
            <a:off x="7589441" y="213103"/>
            <a:ext cx="283210" cy="255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Number Circles Clip Art Long Shadow Flat Graphics Modern | Etsy"/>
          <p:cNvPicPr/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035" b="56491" l="76842" r="97368">
                        <a14:foregroundMark x1="84912" y1="40000" x2="87018" y2="52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67" t="35618" b="41092"/>
          <a:stretch/>
        </p:blipFill>
        <p:spPr bwMode="auto">
          <a:xfrm>
            <a:off x="8957419" y="249819"/>
            <a:ext cx="283210" cy="257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Number Circles Clip Art Long Shadow Flat Graphics Modern | Etsy"/>
          <p:cNvPicPr/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544" b="80000" l="38772" r="61579">
                        <a14:foregroundMark x1="47544" y1="62632" x2="48947" y2="74386"/>
                        <a14:foregroundMark x1="50351" y1="62982" x2="51754" y2="74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6" t="57340" r="37369" b="18974"/>
          <a:stretch/>
        </p:blipFill>
        <p:spPr bwMode="auto">
          <a:xfrm>
            <a:off x="10511414" y="1878788"/>
            <a:ext cx="283210" cy="2717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Number Circles Clip Art Long Shadow Flat Graphics Modern | Etsy"/>
          <p:cNvPicPr/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544" b="80702" l="62632" r="86842">
                        <a14:foregroundMark x1="68246" y1="66667" x2="82807" y2="67368"/>
                        <a14:foregroundMark x1="68070" y1="71228" x2="82807" y2="72632"/>
                        <a14:foregroundMark x1="67895" y1="74211" x2="74035" y2="74386"/>
                        <a14:foregroundMark x1="68246" y1="67018" x2="71228" y2="62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67" t="58514" r="12518" b="19368"/>
          <a:stretch/>
        </p:blipFill>
        <p:spPr bwMode="auto">
          <a:xfrm>
            <a:off x="10518562" y="3552117"/>
            <a:ext cx="283210" cy="233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10532995" y="5173653"/>
            <a:ext cx="283464" cy="295910"/>
            <a:chOff x="0" y="0"/>
            <a:chExt cx="434104" cy="295910"/>
          </a:xfrm>
        </p:grpSpPr>
        <p:pic>
          <p:nvPicPr>
            <p:cNvPr id="34" name="Picture 33" descr="Number Circles Clip Art Long Shadow Flat Graphics Modern | Etsy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123" b="33158" l="14737" r="37544">
                          <a14:foregroundMark x1="25965" y1="16667" x2="25614" y2="27719"/>
                          <a14:foregroundMark x1="22632" y1="19649" x2="26316" y2="18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51" t="11406" r="63208" b="66136"/>
            <a:stretch/>
          </p:blipFill>
          <p:spPr bwMode="auto">
            <a:xfrm>
              <a:off x="223284" y="10633"/>
              <a:ext cx="210820" cy="2851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5" name="Picture 34" descr="Number Circles Clip Art Long Shadow Flat Graphics Modern | Etsy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9123" b="33158" l="14737" r="37544">
                          <a14:foregroundMark x1="25965" y1="16667" x2="25614" y2="27719"/>
                          <a14:foregroundMark x1="22632" y1="19649" x2="26316" y2="18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0" t="10568" r="63208" b="66137"/>
            <a:stretch/>
          </p:blipFill>
          <p:spPr bwMode="auto">
            <a:xfrm>
              <a:off x="0" y="0"/>
              <a:ext cx="285750" cy="2959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8" y="213103"/>
            <a:ext cx="1352163" cy="163897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22" name="Picture 21" descr="Number Circles Clip Art Long Shadow Flat Graphics Modern | Etsy"/>
          <p:cNvPicPr/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23" b="33158" l="14737" r="37544">
                        <a14:foregroundMark x1="25965" y1="16667" x2="25614" y2="27719"/>
                        <a14:foregroundMark x1="22632" y1="19649" x2="26316" y2="1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0" t="10568" r="63208" b="66137"/>
          <a:stretch/>
        </p:blipFill>
        <p:spPr bwMode="auto">
          <a:xfrm>
            <a:off x="398975" y="203720"/>
            <a:ext cx="285750" cy="295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Number Circles Clip Art Long Shadow Flat Graphics Modern | Etsy"/>
          <p:cNvPicPr/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193" b="79649" l="15789" r="36140">
                        <a14:foregroundMark x1="23333" y1="64561" x2="27368" y2="74737"/>
                        <a14:foregroundMark x1="26667" y1="62456" x2="29298" y2="73333"/>
                        <a14:foregroundMark x1="21754" y1="70000" x2="31404" y2="79298"/>
                        <a14:backgroundMark x1="29123" y1="78772" x2="33158" y2="78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07" t="57340" r="61245" b="17790"/>
          <a:stretch/>
        </p:blipFill>
        <p:spPr bwMode="auto">
          <a:xfrm>
            <a:off x="10499969" y="228799"/>
            <a:ext cx="283210" cy="276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386A9F-BFBB-2657-EDD4-DA907603FC8F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5146" t="2803" r="4904" b="3052"/>
          <a:stretch/>
        </p:blipFill>
        <p:spPr>
          <a:xfrm>
            <a:off x="390732" y="2260261"/>
            <a:ext cx="4817787" cy="4061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8519" y="2230877"/>
            <a:ext cx="4977449" cy="1929887"/>
          </a:xfrm>
          <a:prstGeom prst="rect">
            <a:avLst/>
          </a:prstGeom>
          <a:solidFill>
            <a:srgbClr val="FFFFFF"/>
          </a:solidFill>
          <a:ln>
            <a:solidFill>
              <a:srgbClr val="FFCC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b="1" dirty="0">
                <a:solidFill>
                  <a:srgbClr val="002060"/>
                </a:solidFill>
                <a:latin typeface="Calibri" panose="020F0502020204030204" pitchFamily="34" charset="0"/>
              </a:rPr>
              <a:t>DISTRICT 1 </a:t>
            </a:r>
            <a:r>
              <a:rPr lang="en-US" sz="1350" b="1" dirty="0">
                <a:solidFill>
                  <a:srgbClr val="000099"/>
                </a:solidFill>
                <a:latin typeface="Calibri" panose="020F0502020204030204" pitchFamily="34" charset="0"/>
              </a:rPr>
              <a:t>MARK PIOTROWSKI</a:t>
            </a:r>
            <a:r>
              <a:rPr lang="en-US" sz="1350" b="1" dirty="0">
                <a:solidFill>
                  <a:srgbClr val="002060"/>
                </a:solidFill>
                <a:latin typeface="Calibri" panose="020F0502020204030204" pitchFamily="34" charset="0"/>
              </a:rPr>
              <a:t>	    DISTRICT 7 </a:t>
            </a:r>
            <a:r>
              <a:rPr lang="en-US" sz="1350" b="1" dirty="0">
                <a:solidFill>
                  <a:srgbClr val="000099"/>
                </a:solidFill>
                <a:latin typeface="Calibri" panose="020F0502020204030204" pitchFamily="34" charset="0"/>
              </a:rPr>
              <a:t>DENNIS KRAFFT</a:t>
            </a:r>
          </a:p>
          <a:p>
            <a:pPr>
              <a:lnSpc>
                <a:spcPct val="150000"/>
              </a:lnSpc>
            </a:pPr>
            <a:r>
              <a:rPr lang="en-US" sz="1350" b="1" dirty="0">
                <a:solidFill>
                  <a:srgbClr val="002060"/>
                </a:solidFill>
                <a:latin typeface="Calibri" panose="020F0502020204030204" pitchFamily="34" charset="0"/>
              </a:rPr>
              <a:t>DISTRICT 2 </a:t>
            </a:r>
            <a:r>
              <a:rPr lang="en-US" sz="1350" b="1" dirty="0">
                <a:solidFill>
                  <a:srgbClr val="000099"/>
                </a:solidFill>
                <a:latin typeface="Calibri" panose="020F0502020204030204" pitchFamily="34" charset="0"/>
              </a:rPr>
              <a:t>JACK TANY</a:t>
            </a:r>
            <a:r>
              <a:rPr lang="en-US" sz="1350" b="1" dirty="0">
                <a:solidFill>
                  <a:srgbClr val="002060"/>
                </a:solidFill>
                <a:latin typeface="Calibri" panose="020F0502020204030204" pitchFamily="34" charset="0"/>
              </a:rPr>
              <a:t>		    DISTRICT 8 </a:t>
            </a:r>
            <a:r>
              <a:rPr lang="en-US" sz="1350" b="1" dirty="0">
                <a:solidFill>
                  <a:srgbClr val="000099"/>
                </a:solidFill>
                <a:latin typeface="Calibri" panose="020F0502020204030204" pitchFamily="34" charset="0"/>
              </a:rPr>
              <a:t>GERALD LITTLE</a:t>
            </a:r>
          </a:p>
          <a:p>
            <a:pPr>
              <a:lnSpc>
                <a:spcPct val="150000"/>
              </a:lnSpc>
            </a:pPr>
            <a:r>
              <a:rPr lang="en-US" sz="1350" b="1" dirty="0">
                <a:solidFill>
                  <a:srgbClr val="002060"/>
                </a:solidFill>
                <a:latin typeface="Calibri" panose="020F0502020204030204" pitchFamily="34" charset="0"/>
              </a:rPr>
              <a:t>DISTRICT 3 </a:t>
            </a:r>
            <a:r>
              <a:rPr lang="en-US" sz="1350" b="1" dirty="0">
                <a:solidFill>
                  <a:srgbClr val="000099"/>
                </a:solidFill>
                <a:latin typeface="Calibri" panose="020F0502020204030204" pitchFamily="34" charset="0"/>
              </a:rPr>
              <a:t>RICHARD SPITZER</a:t>
            </a:r>
            <a:r>
              <a:rPr lang="en-US" sz="1350" b="1" dirty="0">
                <a:solidFill>
                  <a:srgbClr val="002060"/>
                </a:solidFill>
                <a:latin typeface="Calibri" panose="020F0502020204030204" pitchFamily="34" charset="0"/>
              </a:rPr>
              <a:t>	    DISTRICT 9 </a:t>
            </a:r>
            <a:r>
              <a:rPr lang="en-US" sz="1350" b="1" dirty="0">
                <a:solidFill>
                  <a:srgbClr val="000099"/>
                </a:solidFill>
                <a:latin typeface="Calibri" panose="020F0502020204030204" pitchFamily="34" charset="0"/>
              </a:rPr>
              <a:t>CHRISTOPHER BOYD</a:t>
            </a:r>
          </a:p>
          <a:p>
            <a:pPr>
              <a:lnSpc>
                <a:spcPct val="150000"/>
              </a:lnSpc>
            </a:pPr>
            <a:r>
              <a:rPr lang="en-US" sz="1350" b="1" dirty="0">
                <a:solidFill>
                  <a:srgbClr val="002060"/>
                </a:solidFill>
                <a:latin typeface="Calibri" panose="020F0502020204030204" pitchFamily="34" charset="0"/>
              </a:rPr>
              <a:t>DISTRICT 4 </a:t>
            </a:r>
            <a:r>
              <a:rPr lang="en-US" sz="1350" b="1" dirty="0">
                <a:solidFill>
                  <a:srgbClr val="000099"/>
                </a:solidFill>
                <a:latin typeface="Calibri" panose="020F0502020204030204" pitchFamily="34" charset="0"/>
              </a:rPr>
              <a:t>SHELDON MATTHEWS  </a:t>
            </a:r>
            <a:r>
              <a:rPr lang="en-US" sz="1350" b="1" dirty="0">
                <a:latin typeface="Calibri" panose="020F0502020204030204" pitchFamily="34" charset="0"/>
              </a:rPr>
              <a:t>DISTRICT</a:t>
            </a:r>
            <a:r>
              <a:rPr lang="en-US" sz="1350" b="1" dirty="0">
                <a:solidFill>
                  <a:srgbClr val="002060"/>
                </a:solidFill>
                <a:latin typeface="Calibri" panose="020F0502020204030204" pitchFamily="34" charset="0"/>
              </a:rPr>
              <a:t> 10 </a:t>
            </a:r>
            <a:r>
              <a:rPr lang="en-US" sz="1350" b="1" dirty="0">
                <a:solidFill>
                  <a:srgbClr val="000099"/>
                </a:solidFill>
                <a:latin typeface="Calibri" panose="020F0502020204030204" pitchFamily="34" charset="0"/>
              </a:rPr>
              <a:t>LISA CONEY</a:t>
            </a:r>
          </a:p>
          <a:p>
            <a:pPr>
              <a:lnSpc>
                <a:spcPct val="150000"/>
              </a:lnSpc>
            </a:pPr>
            <a:r>
              <a:rPr lang="en-US" sz="1350" b="1" dirty="0">
                <a:solidFill>
                  <a:srgbClr val="002060"/>
                </a:solidFill>
                <a:latin typeface="Calibri" panose="020F0502020204030204" pitchFamily="34" charset="0"/>
              </a:rPr>
              <a:t>DISTRICT 5 </a:t>
            </a:r>
            <a:r>
              <a:rPr lang="en-US" sz="1350" b="1" dirty="0">
                <a:solidFill>
                  <a:srgbClr val="000099"/>
                </a:solidFill>
                <a:latin typeface="Calibri" panose="020F0502020204030204" pitchFamily="34" charset="0"/>
              </a:rPr>
              <a:t>TRACEY SLODOWSKI </a:t>
            </a:r>
            <a:r>
              <a:rPr lang="en-US" sz="1350" b="1" dirty="0">
                <a:solidFill>
                  <a:srgbClr val="002060"/>
                </a:solidFill>
                <a:latin typeface="Calibri" panose="020F0502020204030204" pitchFamily="34" charset="0"/>
              </a:rPr>
              <a:t>	    DISTRICT 11 </a:t>
            </a:r>
            <a:r>
              <a:rPr lang="en-US" sz="1350" b="1" dirty="0">
                <a:solidFill>
                  <a:srgbClr val="000099"/>
                </a:solidFill>
                <a:latin typeface="Calibri" panose="020F0502020204030204" pitchFamily="34" charset="0"/>
              </a:rPr>
              <a:t>MICHAEL WEBSTER</a:t>
            </a:r>
          </a:p>
          <a:p>
            <a:pPr>
              <a:lnSpc>
                <a:spcPct val="150000"/>
              </a:lnSpc>
            </a:pPr>
            <a:r>
              <a:rPr lang="en-US" sz="1350" b="1" dirty="0">
                <a:solidFill>
                  <a:srgbClr val="002060"/>
                </a:solidFill>
                <a:latin typeface="Calibri" panose="020F0502020204030204" pitchFamily="34" charset="0"/>
              </a:rPr>
              <a:t>DISTRICT 6 </a:t>
            </a:r>
            <a:r>
              <a:rPr lang="en-US" sz="1350" b="1" dirty="0">
                <a:solidFill>
                  <a:srgbClr val="000099"/>
                </a:solidFill>
                <a:latin typeface="Calibri" panose="020F0502020204030204" pitchFamily="34" charset="0"/>
              </a:rPr>
              <a:t>DENNY HARRIS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2A2CDA-3950-14C5-DAF6-7BBA86D36C81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b="21527"/>
          <a:stretch/>
        </p:blipFill>
        <p:spPr>
          <a:xfrm>
            <a:off x="5097987" y="4409315"/>
            <a:ext cx="5100557" cy="212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49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5A7CC30-7B85-493B-913C-A9405B0799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033124"/>
              </p:ext>
            </p:extLst>
          </p:nvPr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0" imgH="0" progId="AcroExch.Document.DC">
                  <p:embed/>
                </p:oleObj>
              </mc:Choice>
              <mc:Fallback>
                <p:oleObj name="Acrobat Document" r:id="rId3" imgW="0" imgH="0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5A7CC30-7B85-493B-913C-A9405B07999A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C788044-A3E2-C5DB-9273-3F2BEC617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3661"/>
            <a:ext cx="12054049" cy="508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83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BA7503-BBCD-6325-98AB-F98D92A1C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58" y="1058693"/>
            <a:ext cx="11719775" cy="474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22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CD69C-B2E2-EA75-0FB4-D445B7D17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93"/>
          <a:stretch/>
        </p:blipFill>
        <p:spPr>
          <a:xfrm>
            <a:off x="403123" y="1636295"/>
            <a:ext cx="8626578" cy="115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6E3ABC-B796-FC65-7FE3-7C957A4DC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44" y="2114550"/>
            <a:ext cx="7934632" cy="48772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E5A44C-2767-83B4-3FC2-EEDC761FB4B7}"/>
              </a:ext>
            </a:extLst>
          </p:cNvPr>
          <p:cNvSpPr txBox="1"/>
          <p:nvPr/>
        </p:nvSpPr>
        <p:spPr>
          <a:xfrm>
            <a:off x="806244" y="2114550"/>
            <a:ext cx="2251281" cy="10858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6CA82-276B-69BF-334B-8F61B34D9657}"/>
              </a:ext>
            </a:extLst>
          </p:cNvPr>
          <p:cNvSpPr txBox="1"/>
          <p:nvPr/>
        </p:nvSpPr>
        <p:spPr>
          <a:xfrm>
            <a:off x="276225" y="2314575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618 Cass Street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B702C7-FCFF-B7D3-3753-044E2030C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97" y="135688"/>
            <a:ext cx="8086604" cy="150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74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AA9CD7-4A03-28B1-E718-AC85FAB34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049294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22081DB-0548-43EB-0FC1-4AD3BC2572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5037921"/>
              </p:ext>
            </p:extLst>
          </p:nvPr>
        </p:nvGraphicFramePr>
        <p:xfrm>
          <a:off x="190499" y="2209801"/>
          <a:ext cx="11915775" cy="4371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5379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1FD0563-3CAB-496D-8E77-DFFDCE079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81F215E-CB97-4229-A35B-DD1B42D63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DAE5364-CF56-4FA0-84F4-C85B2B2B7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44FBEF-A231-4105-A75D-B1023F574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7925E60-20A7-43DD-9E03-495DBD590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FE3FC8A-6D61-4EA2-920F-4E9DC8DE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AE58D88-FE4B-4997-BECC-34A4918D1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AD7F8-3CB4-D744-A4B9-E71979D0A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439"/>
            <a:ext cx="12306013" cy="54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89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6E1929-3CA6-3028-471E-059D30E50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9" y="1272702"/>
            <a:ext cx="12106141" cy="4312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D4F786-9D18-887B-098B-D1B4F92C9594}"/>
              </a:ext>
            </a:extLst>
          </p:cNvPr>
          <p:cNvSpPr txBox="1"/>
          <p:nvPr/>
        </p:nvSpPr>
        <p:spPr>
          <a:xfrm>
            <a:off x="757084" y="432619"/>
            <a:ext cx="8141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masis MT Pro Black" panose="02040A04050005020304" pitchFamily="18" charset="0"/>
              </a:rPr>
              <a:t>Opioid Settlement Funds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7333D-5E2A-9010-7DA3-A9800B4B2610}"/>
              </a:ext>
            </a:extLst>
          </p:cNvPr>
          <p:cNvSpPr/>
          <p:nvPr/>
        </p:nvSpPr>
        <p:spPr>
          <a:xfrm>
            <a:off x="167148" y="4424516"/>
            <a:ext cx="4719484" cy="619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$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B3236-874A-CE72-C3DF-53A0627F414D}"/>
              </a:ext>
            </a:extLst>
          </p:cNvPr>
          <p:cNvSpPr txBox="1"/>
          <p:nvPr/>
        </p:nvSpPr>
        <p:spPr>
          <a:xfrm>
            <a:off x="757084" y="5311147"/>
            <a:ext cx="704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$1.4 million to Saginaw County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E7EB3A-7524-35BF-3595-D4FDE729BB1C}"/>
              </a:ext>
            </a:extLst>
          </p:cNvPr>
          <p:cNvSpPr txBox="1"/>
          <p:nvPr/>
        </p:nvSpPr>
        <p:spPr>
          <a:xfrm>
            <a:off x="1233948" y="601027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18 years in varying amounts</a:t>
            </a:r>
          </a:p>
        </p:txBody>
      </p:sp>
    </p:spTree>
    <p:extLst>
      <p:ext uri="{BB962C8B-B14F-4D97-AF65-F5344CB8AC3E}">
        <p14:creationId xmlns:p14="http://schemas.microsoft.com/office/powerpoint/2010/main" val="349281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94101" y="3907207"/>
            <a:ext cx="788639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E06317"/>
                </a:solidFill>
                <a:effectLst/>
              </a:rPr>
              <a:t>In 2024, ask ourselves how we can play an important part in our vision </a:t>
            </a:r>
            <a:r>
              <a:rPr lang="en-US" sz="2800" b="1" dirty="0">
                <a:ln/>
                <a:solidFill>
                  <a:srgbClr val="E06317"/>
                </a:solidFill>
              </a:rPr>
              <a:t>to</a:t>
            </a:r>
            <a:r>
              <a:rPr lang="en-US" sz="2800" b="1" cap="none" spc="0" dirty="0">
                <a:ln/>
                <a:solidFill>
                  <a:srgbClr val="E06317"/>
                </a:solidFill>
                <a:effectLst/>
              </a:rPr>
              <a:t> contribute to the future successes of </a:t>
            </a:r>
            <a:r>
              <a:rPr lang="en-US" sz="2800" b="1" dirty="0">
                <a:ln/>
                <a:solidFill>
                  <a:srgbClr val="E06317"/>
                </a:solidFill>
              </a:rPr>
              <a:t>our</a:t>
            </a:r>
            <a:r>
              <a:rPr lang="en-US" sz="2800" b="1" cap="none" spc="0" dirty="0">
                <a:ln/>
                <a:solidFill>
                  <a:srgbClr val="E06317"/>
                </a:solidFill>
                <a:effectLst/>
              </a:rPr>
              <a:t> county</a:t>
            </a:r>
          </a:p>
        </p:txBody>
      </p:sp>
      <p:pic>
        <p:nvPicPr>
          <p:cNvPr id="4098" name="Picture 2" descr="No, Seriously, THANK YOU!. Principle 2 might be my favorite: “Give… | by  Michael Braun | The Hearts and Minds Project | Medium">
            <a:extLst>
              <a:ext uri="{FF2B5EF4-FFF2-40B4-BE49-F238E27FC236}">
                <a16:creationId xmlns:a16="http://schemas.microsoft.com/office/drawing/2014/main" id="{5F178ABD-8B25-B05B-6685-1E11B87A2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94" y="720372"/>
            <a:ext cx="4732132" cy="270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314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DF8F32-4847-1A53-3FC7-9272A456C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59" y="1161639"/>
            <a:ext cx="5523455" cy="975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9FA113-EDE8-67F3-E48E-2B76EAB8A93A}"/>
              </a:ext>
            </a:extLst>
          </p:cNvPr>
          <p:cNvSpPr txBox="1"/>
          <p:nvPr/>
        </p:nvSpPr>
        <p:spPr>
          <a:xfrm>
            <a:off x="3050458" y="2646628"/>
            <a:ext cx="61009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Suzy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Koepplinger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Marissa Sawdon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025588-4073-D337-48BE-6245CD4D37E2}"/>
              </a:ext>
            </a:extLst>
          </p:cNvPr>
          <p:cNvSpPr txBox="1"/>
          <p:nvPr/>
        </p:nvSpPr>
        <p:spPr>
          <a:xfrm>
            <a:off x="1056132" y="4720917"/>
            <a:ext cx="7740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For putting this Presentation together!</a:t>
            </a:r>
          </a:p>
        </p:txBody>
      </p:sp>
    </p:spTree>
    <p:extLst>
      <p:ext uri="{BB962C8B-B14F-4D97-AF65-F5344CB8AC3E}">
        <p14:creationId xmlns:p14="http://schemas.microsoft.com/office/powerpoint/2010/main" val="1295480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2BEDE-50F1-4777-8BEC-387AAF2BF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58" b="4783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2D7F0B-DEBE-334F-D05F-0ED27ABA37BD}"/>
              </a:ext>
            </a:extLst>
          </p:cNvPr>
          <p:cNvSpPr txBox="1"/>
          <p:nvPr/>
        </p:nvSpPr>
        <p:spPr>
          <a:xfrm>
            <a:off x="1553497" y="5577840"/>
            <a:ext cx="85642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Bookman Old Style" panose="02050604050505020204" pitchFamily="18" charset="0"/>
              </a:rPr>
              <a:t>Thanks for coming!</a:t>
            </a:r>
          </a:p>
        </p:txBody>
      </p:sp>
    </p:spTree>
    <p:extLst>
      <p:ext uri="{BB962C8B-B14F-4D97-AF65-F5344CB8AC3E}">
        <p14:creationId xmlns:p14="http://schemas.microsoft.com/office/powerpoint/2010/main" val="3623368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 Kelly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" t="3101" r="1867" b="10150"/>
          <a:stretch/>
        </p:blipFill>
        <p:spPr bwMode="auto">
          <a:xfrm>
            <a:off x="9254523" y="3998651"/>
            <a:ext cx="1784089" cy="1931650"/>
          </a:xfrm>
          <a:prstGeom prst="rect">
            <a:avLst/>
          </a:prstGeom>
          <a:ln w="1270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Vanessa Guerra (listed in Progressive Voters Guide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3" r="15911" b="23515"/>
          <a:stretch/>
        </p:blipFill>
        <p:spPr bwMode="auto">
          <a:xfrm>
            <a:off x="461534" y="598979"/>
            <a:ext cx="1720967" cy="2081530"/>
          </a:xfrm>
          <a:prstGeom prst="rect">
            <a:avLst/>
          </a:prstGeom>
          <a:ln w="1270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ian_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638" y="1285300"/>
            <a:ext cx="1741706" cy="2211692"/>
          </a:xfrm>
          <a:prstGeom prst="rect">
            <a:avLst/>
          </a:prstGeom>
          <a:ln w="1270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im Novak - Treasurer - Saginaw County | Linked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716" y="536852"/>
            <a:ext cx="1931650" cy="1931650"/>
          </a:xfrm>
          <a:prstGeom prst="rect">
            <a:avLst/>
          </a:prstGeom>
          <a:ln w="1270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64275" y="273855"/>
            <a:ext cx="41755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2">
                    <a:lumMod val="75000"/>
                  </a:schemeClr>
                </a:solidFill>
              </a:rPr>
              <a:t>Elected Officials</a:t>
            </a:r>
            <a:endParaRPr lang="en-US" sz="40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12" name="Picture 11" descr="Saginaw County prosecutor candidate McColgan raises $38,000 to defeat  longtime prosecutor Thomas, challenge Republican Frey - mlive.co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236" y="4057278"/>
            <a:ext cx="1800388" cy="1873023"/>
          </a:xfrm>
          <a:prstGeom prst="rect">
            <a:avLst/>
          </a:prstGeom>
          <a:ln w="1270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9884" y="2857999"/>
            <a:ext cx="1792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Vanessa Guerra</a:t>
            </a:r>
          </a:p>
          <a:p>
            <a:pPr algn="ctr"/>
            <a:r>
              <a:rPr lang="en-US" b="1" dirty="0">
                <a:latin typeface="Arial Narrow" panose="020B0606020202030204" pitchFamily="34" charset="0"/>
              </a:rPr>
              <a:t>County Clerk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0142" y="6107791"/>
            <a:ext cx="219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John McColgan</a:t>
            </a:r>
          </a:p>
          <a:p>
            <a:pPr algn="ctr"/>
            <a:r>
              <a:rPr lang="en-US" b="1" dirty="0">
                <a:latin typeface="Arial Narrow" panose="020B0606020202030204" pitchFamily="34" charset="0"/>
              </a:rPr>
              <a:t>Prosecuting Attorney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67616" y="3711233"/>
            <a:ext cx="1649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Brian Wendling</a:t>
            </a:r>
          </a:p>
          <a:p>
            <a:pPr algn="ctr"/>
            <a:r>
              <a:rPr lang="en-US" b="1" dirty="0">
                <a:latin typeface="Arial Narrow" panose="020B0606020202030204" pitchFamily="34" charset="0"/>
              </a:rPr>
              <a:t>Public Works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46450" y="6107790"/>
            <a:ext cx="2400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Katie Kelly</a:t>
            </a:r>
          </a:p>
          <a:p>
            <a:pPr algn="ctr"/>
            <a:r>
              <a:rPr lang="en-US" b="1" dirty="0">
                <a:latin typeface="Arial Narrow" panose="020B0606020202030204" pitchFamily="34" charset="0"/>
              </a:rPr>
              <a:t>Register of Deeds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7284" y="3734112"/>
            <a:ext cx="2020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Bill Federspiel</a:t>
            </a:r>
          </a:p>
          <a:p>
            <a:pPr algn="ctr"/>
            <a:r>
              <a:rPr lang="en-US" b="1" dirty="0">
                <a:latin typeface="Arial Narrow" panose="020B0606020202030204" pitchFamily="34" charset="0"/>
              </a:rPr>
              <a:t>Sheriff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70466" y="2680509"/>
            <a:ext cx="193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Tim Novak</a:t>
            </a:r>
          </a:p>
          <a:p>
            <a:pPr algn="ctr"/>
            <a:r>
              <a:rPr lang="en-US" b="1" dirty="0">
                <a:latin typeface="Arial Narrow" panose="020B0606020202030204" pitchFamily="34" charset="0"/>
              </a:rPr>
              <a:t>Treasurer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" b="1499"/>
          <a:stretch/>
        </p:blipFill>
        <p:spPr>
          <a:xfrm>
            <a:off x="5378803" y="4639141"/>
            <a:ext cx="1288481" cy="1291160"/>
          </a:xfrm>
          <a:prstGeom prst="ellipse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DAB6289-F346-E992-BD0B-8B0349DBA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 r="11511"/>
          <a:stretch/>
        </p:blipFill>
        <p:spPr bwMode="auto">
          <a:xfrm>
            <a:off x="6786921" y="1240422"/>
            <a:ext cx="1781583" cy="2356379"/>
          </a:xfrm>
          <a:prstGeom prst="rect">
            <a:avLst/>
          </a:prstGeom>
          <a:ln w="1270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581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188205" y="1984713"/>
            <a:ext cx="6989218" cy="2092960"/>
            <a:chOff x="-2241980" y="-603009"/>
            <a:chExt cx="6989791" cy="2092960"/>
          </a:xfrm>
        </p:grpSpPr>
        <p:pic>
          <p:nvPicPr>
            <p:cNvPr id="17" name="Picture 16" descr="Probate Court | County of Saginaw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41980" y="-583324"/>
              <a:ext cx="1480820" cy="2073275"/>
            </a:xfrm>
            <a:prstGeom prst="rect">
              <a:avLst/>
            </a:prstGeom>
            <a:ln w="63500" cap="sq">
              <a:solidFill>
                <a:schemeClr val="accent1">
                  <a:lumMod val="75000"/>
                </a:schemeClr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8" name="Picture 17" descr="Meter, Hon. Barbara L. | Saginaw County Bar Associatio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3" r="19566" b="1131"/>
            <a:stretch/>
          </p:blipFill>
          <p:spPr bwMode="auto">
            <a:xfrm>
              <a:off x="3206666" y="-603009"/>
              <a:ext cx="1541145" cy="2092960"/>
            </a:xfrm>
            <a:prstGeom prst="rect">
              <a:avLst/>
            </a:prstGeom>
            <a:ln w="63500" cap="sq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50800" dir="2700000" algn="tl" rotWithShape="0">
                <a:schemeClr val="accent1">
                  <a:lumMod val="75000"/>
                  <a:alpha val="40000"/>
                </a:scheme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089217" y="4587846"/>
            <a:ext cx="1678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Chief Judge Patrick McGraw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69555" y="4726345"/>
            <a:ext cx="167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Barbara Meter</a:t>
            </a:r>
          </a:p>
        </p:txBody>
      </p:sp>
      <p:sp>
        <p:nvSpPr>
          <p:cNvPr id="10243" name="Rectangle 10242"/>
          <p:cNvSpPr/>
          <p:nvPr/>
        </p:nvSpPr>
        <p:spPr>
          <a:xfrm>
            <a:off x="2928554" y="598548"/>
            <a:ext cx="57518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Saginaw County Judges</a:t>
            </a:r>
          </a:p>
        </p:txBody>
      </p:sp>
      <p:sp>
        <p:nvSpPr>
          <p:cNvPr id="10247" name="Rectangle 10246"/>
          <p:cNvSpPr/>
          <p:nvPr/>
        </p:nvSpPr>
        <p:spPr>
          <a:xfrm>
            <a:off x="4025053" y="2782669"/>
            <a:ext cx="3315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FFC000"/>
                </a:solidFill>
                <a:effectLst/>
              </a:rPr>
              <a:t>Probate Court</a:t>
            </a:r>
          </a:p>
        </p:txBody>
      </p:sp>
    </p:spTree>
    <p:extLst>
      <p:ext uri="{BB962C8B-B14F-4D97-AF65-F5344CB8AC3E}">
        <p14:creationId xmlns:p14="http://schemas.microsoft.com/office/powerpoint/2010/main" val="1997112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3AE4D-5108-ECDD-ED71-FA97A06B1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759" y="1392304"/>
            <a:ext cx="4072481" cy="6462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D9B427-52EF-A2D0-BBDA-FAB46D9E15D5}"/>
              </a:ext>
            </a:extLst>
          </p:cNvPr>
          <p:cNvSpPr/>
          <p:nvPr/>
        </p:nvSpPr>
        <p:spPr>
          <a:xfrm>
            <a:off x="684118" y="443149"/>
            <a:ext cx="57518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Saginaw County Judges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657489-A737-BBA7-3A4E-23770FD0CF28}"/>
              </a:ext>
            </a:extLst>
          </p:cNvPr>
          <p:cNvGrpSpPr/>
          <p:nvPr/>
        </p:nvGrpSpPr>
        <p:grpSpPr>
          <a:xfrm>
            <a:off x="529536" y="2424520"/>
            <a:ext cx="9190528" cy="3623636"/>
            <a:chOff x="3673856" y="880175"/>
            <a:chExt cx="9408269" cy="3675255"/>
          </a:xfrm>
        </p:grpSpPr>
        <p:pic>
          <p:nvPicPr>
            <p:cNvPr id="11" name="Picture 10" descr="https://www.mlive.com/resizer/lGT3kAxfjF0Y4fOQitBAAViCCdA=/450x0/smart/image.mlive.com/home/mlive-media/width600/img/saginawnews_impact/photo/elian-eh-fichtner-45e5228e11276ed6.jpg">
              <a:extLst>
                <a:ext uri="{FF2B5EF4-FFF2-40B4-BE49-F238E27FC236}">
                  <a16:creationId xmlns:a16="http://schemas.microsoft.com/office/drawing/2014/main" id="{9BDF68C6-0F99-3A21-5953-85F45C263D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5" t="2574" r="7121"/>
            <a:stretch/>
          </p:blipFill>
          <p:spPr bwMode="auto">
            <a:xfrm>
              <a:off x="3688046" y="880175"/>
              <a:ext cx="1614250" cy="2213365"/>
            </a:xfrm>
            <a:prstGeom prst="rect">
              <a:avLst/>
            </a:prstGeom>
            <a:ln w="127000" cap="sq">
              <a:solidFill>
                <a:srgbClr val="0B5395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 descr="70th District Court Judges | County of Saginaw">
              <a:extLst>
                <a:ext uri="{FF2B5EF4-FFF2-40B4-BE49-F238E27FC236}">
                  <a16:creationId xmlns:a16="http://schemas.microsoft.com/office/drawing/2014/main" id="{319726E1-DD39-9111-16A0-B4B311FA0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7734" y="880175"/>
              <a:ext cx="1666132" cy="2332240"/>
            </a:xfrm>
            <a:prstGeom prst="rect">
              <a:avLst/>
            </a:prstGeom>
            <a:ln w="127000" cap="sq">
              <a:solidFill>
                <a:srgbClr val="0B5395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3" name="Picture 12" descr="Saginaw District Judge David Hoffman appointed chief judge pro tem -  mlive.com">
              <a:extLst>
                <a:ext uri="{FF2B5EF4-FFF2-40B4-BE49-F238E27FC236}">
                  <a16:creationId xmlns:a16="http://schemas.microsoft.com/office/drawing/2014/main" id="{E9686422-4684-A5E5-DCFE-542BB7A22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57" t="1039" r="13435"/>
            <a:stretch/>
          </p:blipFill>
          <p:spPr bwMode="auto">
            <a:xfrm>
              <a:off x="11279925" y="883501"/>
              <a:ext cx="1598302" cy="2328914"/>
            </a:xfrm>
            <a:prstGeom prst="rect">
              <a:avLst/>
            </a:prstGeom>
            <a:ln w="127000" cap="sq">
              <a:solidFill>
                <a:srgbClr val="0B5395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 descr="C:\Users\boc-clouchart\AppData\Local\Microsoft\Windows\Temporary Internet Files\Content.MSO\8104C9E5.tmp">
              <a:extLst>
                <a:ext uri="{FF2B5EF4-FFF2-40B4-BE49-F238E27FC236}">
                  <a16:creationId xmlns:a16="http://schemas.microsoft.com/office/drawing/2014/main" id="{688C3D47-3342-AC70-673E-FD1F451A5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7849" y="1660339"/>
              <a:ext cx="1660976" cy="2324879"/>
            </a:xfrm>
            <a:prstGeom prst="rect">
              <a:avLst/>
            </a:prstGeom>
            <a:ln w="127000" cap="sq">
              <a:solidFill>
                <a:srgbClr val="0B5395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5" name="Picture 14" descr="C:\Users\boc-clouchart\AppData\Local\Microsoft\Windows\Temporary Internet Files\Content.MSO\E3EC5B7.tmp">
              <a:extLst>
                <a:ext uri="{FF2B5EF4-FFF2-40B4-BE49-F238E27FC236}">
                  <a16:creationId xmlns:a16="http://schemas.microsoft.com/office/drawing/2014/main" id="{6F14E87B-A254-04F2-18B6-A7800A1B2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4" r="9068" b="4128"/>
            <a:stretch/>
          </p:blipFill>
          <p:spPr bwMode="auto">
            <a:xfrm>
              <a:off x="5544994" y="1771853"/>
              <a:ext cx="1685852" cy="2213366"/>
            </a:xfrm>
            <a:prstGeom prst="rect">
              <a:avLst/>
            </a:prstGeom>
            <a:ln w="127000" cap="sq">
              <a:solidFill>
                <a:srgbClr val="0B5395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6BBA4D-139D-B9EA-A7EA-9762397BC7FC}"/>
                </a:ext>
              </a:extLst>
            </p:cNvPr>
            <p:cNvSpPr txBox="1"/>
            <p:nvPr/>
          </p:nvSpPr>
          <p:spPr>
            <a:xfrm>
              <a:off x="11279925" y="3406860"/>
              <a:ext cx="1802200" cy="37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 Narrow" panose="020B0606020202030204" pitchFamily="34" charset="0"/>
                </a:rPr>
                <a:t>David Hoffman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48403F-A9A7-A726-9DEE-80DC6187A1E5}"/>
                </a:ext>
              </a:extLst>
            </p:cNvPr>
            <p:cNvSpPr txBox="1"/>
            <p:nvPr/>
          </p:nvSpPr>
          <p:spPr>
            <a:xfrm>
              <a:off x="7580403" y="3406860"/>
              <a:ext cx="1480793" cy="37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 Narrow" panose="020B0606020202030204" pitchFamily="34" charset="0"/>
                </a:rPr>
                <a:t>Terry Clark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50E598-D06B-E8EE-6E30-CB5879E82D90}"/>
                </a:ext>
              </a:extLst>
            </p:cNvPr>
            <p:cNvSpPr txBox="1"/>
            <p:nvPr/>
          </p:nvSpPr>
          <p:spPr>
            <a:xfrm>
              <a:off x="5375653" y="4180837"/>
              <a:ext cx="2024532" cy="37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 Narrow" panose="020B0606020202030204" pitchFamily="34" charset="0"/>
                </a:rPr>
                <a:t>M. Randall Jurrens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B7F338-6998-BF01-851B-075A4EDAFDB2}"/>
                </a:ext>
              </a:extLst>
            </p:cNvPr>
            <p:cNvSpPr txBox="1"/>
            <p:nvPr/>
          </p:nvSpPr>
          <p:spPr>
            <a:xfrm>
              <a:off x="3673856" y="3406860"/>
              <a:ext cx="1642629" cy="37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 Narrow" panose="020B0606020202030204" pitchFamily="34" charset="0"/>
                </a:rPr>
                <a:t>Elian Fichtner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B8FF56-A6AE-E42F-EDE1-A8514C80334A}"/>
                </a:ext>
              </a:extLst>
            </p:cNvPr>
            <p:cNvSpPr txBox="1"/>
            <p:nvPr/>
          </p:nvSpPr>
          <p:spPr>
            <a:xfrm>
              <a:off x="9323029" y="4180837"/>
              <a:ext cx="1760492" cy="37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 Narrow" panose="020B0606020202030204" pitchFamily="34" charset="0"/>
                </a:rPr>
                <a:t>A.T. Frank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31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55663" y="4603910"/>
            <a:ext cx="1777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Chief Judge </a:t>
            </a:r>
          </a:p>
          <a:p>
            <a:pPr algn="ctr"/>
            <a:r>
              <a:rPr lang="en-US" b="1" dirty="0">
                <a:latin typeface="Arial Narrow" panose="020B0606020202030204" pitchFamily="34" charset="0"/>
              </a:rPr>
              <a:t>Julie Gafkay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85245" y="4540844"/>
            <a:ext cx="162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André Borrello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746090" y="4540844"/>
            <a:ext cx="1932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Brittany Dicken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4547" y="4542506"/>
            <a:ext cx="160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Manvel Trice</a:t>
            </a:r>
          </a:p>
        </p:txBody>
      </p:sp>
      <p:sp>
        <p:nvSpPr>
          <p:cNvPr id="10243" name="Rectangle 10242"/>
          <p:cNvSpPr/>
          <p:nvPr/>
        </p:nvSpPr>
        <p:spPr>
          <a:xfrm>
            <a:off x="3220051" y="299392"/>
            <a:ext cx="5751896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Saginaw County Judges</a:t>
            </a:r>
          </a:p>
        </p:txBody>
      </p:sp>
      <p:sp>
        <p:nvSpPr>
          <p:cNvPr id="10245" name="Rectangle 10244"/>
          <p:cNvSpPr/>
          <p:nvPr/>
        </p:nvSpPr>
        <p:spPr>
          <a:xfrm>
            <a:off x="3811644" y="1100716"/>
            <a:ext cx="41283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rgbClr val="FFC000"/>
                </a:solidFill>
                <a:effectLst/>
              </a:rPr>
              <a:t>10</a:t>
            </a:r>
            <a:r>
              <a:rPr lang="en-US" sz="3200" b="1" cap="none" spc="0" baseline="30000" dirty="0">
                <a:ln/>
                <a:solidFill>
                  <a:srgbClr val="FFC000"/>
                </a:solidFill>
                <a:effectLst/>
              </a:rPr>
              <a:t>th</a:t>
            </a:r>
            <a:r>
              <a:rPr lang="en-US" sz="3200" b="1" cap="none" spc="0" dirty="0">
                <a:ln/>
                <a:solidFill>
                  <a:srgbClr val="FFC000"/>
                </a:solidFill>
                <a:effectLst/>
              </a:rPr>
              <a:t> Circuit Court</a:t>
            </a:r>
          </a:p>
        </p:txBody>
      </p:sp>
      <p:pic>
        <p:nvPicPr>
          <p:cNvPr id="41" name="Picture 40" descr="Meet Andre Borrello, Saginaw County's newest Circuit Court judge - mlive.com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3"/>
          <a:stretch/>
        </p:blipFill>
        <p:spPr bwMode="auto">
          <a:xfrm>
            <a:off x="5339227" y="2121061"/>
            <a:ext cx="1567526" cy="2110434"/>
          </a:xfrm>
          <a:prstGeom prst="rect">
            <a:avLst/>
          </a:prstGeom>
          <a:ln w="63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" name="Picture 41" descr="SOM - Gov. Rick Snyder appoints Manvel Trice to District Court in Saginaw  County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-280" r="10466" b="2717"/>
          <a:stretch/>
        </p:blipFill>
        <p:spPr bwMode="auto">
          <a:xfrm>
            <a:off x="7627657" y="2121062"/>
            <a:ext cx="1527800" cy="2110434"/>
          </a:xfrm>
          <a:prstGeom prst="rect">
            <a:avLst/>
          </a:prstGeom>
          <a:ln w="63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44" descr="Saginaw County Circuit Court Judge Darnell Jackson to discuss his book  during SVSU lecture - mlive.com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1123" r="15886" b="1464"/>
          <a:stretch/>
        </p:blipFill>
        <p:spPr bwMode="auto">
          <a:xfrm>
            <a:off x="2880931" y="2121061"/>
            <a:ext cx="1763214" cy="2110434"/>
          </a:xfrm>
          <a:prstGeom prst="rect">
            <a:avLst/>
          </a:prstGeom>
          <a:ln w="63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248" name="TextBox 10247"/>
          <p:cNvSpPr txBox="1"/>
          <p:nvPr/>
        </p:nvSpPr>
        <p:spPr>
          <a:xfrm>
            <a:off x="2924002" y="4603910"/>
            <a:ext cx="1775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Darnell Jackson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539" y="2121061"/>
            <a:ext cx="1688348" cy="2110434"/>
          </a:xfrm>
          <a:prstGeom prst="rect">
            <a:avLst/>
          </a:prstGeom>
          <a:ln w="63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DB95A3-72D7-CC47-656E-A518D3EE5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775" y="2110649"/>
            <a:ext cx="1514889" cy="2120846"/>
          </a:xfrm>
          <a:prstGeom prst="rect">
            <a:avLst/>
          </a:prstGeom>
          <a:ln w="63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9302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7E266D-B0EB-FA32-874D-8F2C5298BF8C}"/>
              </a:ext>
            </a:extLst>
          </p:cNvPr>
          <p:cNvSpPr txBox="1"/>
          <p:nvPr/>
        </p:nvSpPr>
        <p:spPr>
          <a:xfrm>
            <a:off x="631976" y="840658"/>
            <a:ext cx="10533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Please Offer a Warm Welcome to our New</a:t>
            </a:r>
            <a:r>
              <a:rPr lang="en-US" sz="2000" dirty="0"/>
              <a:t> </a:t>
            </a:r>
          </a:p>
          <a:p>
            <a:r>
              <a:rPr lang="en-US" sz="2000" dirty="0"/>
              <a:t>                                                         </a:t>
            </a:r>
            <a:r>
              <a:rPr lang="en-US" sz="3200" dirty="0"/>
              <a:t>County Administrator!</a:t>
            </a:r>
          </a:p>
        </p:txBody>
      </p:sp>
      <p:pic>
        <p:nvPicPr>
          <p:cNvPr id="4098" name="Picture 2" descr="Profile photo of Mary Catherine HANNAH">
            <a:extLst>
              <a:ext uri="{FF2B5EF4-FFF2-40B4-BE49-F238E27FC236}">
                <a16:creationId xmlns:a16="http://schemas.microsoft.com/office/drawing/2014/main" id="{D88F2653-C097-9D61-3912-D73B14BC3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5" y="1896789"/>
            <a:ext cx="3064422" cy="30644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0A6FE9-DEA0-8F10-EE1F-7A873849C652}"/>
              </a:ext>
            </a:extLst>
          </p:cNvPr>
          <p:cNvSpPr txBox="1"/>
          <p:nvPr/>
        </p:nvSpPr>
        <p:spPr>
          <a:xfrm>
            <a:off x="4042799" y="2654226"/>
            <a:ext cx="61394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Mary Catherine Hannah</a:t>
            </a:r>
          </a:p>
          <a:p>
            <a:pPr algn="ctr"/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______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F076BC-4FC8-C9BD-7933-4516187FFB05}"/>
              </a:ext>
            </a:extLst>
          </p:cNvPr>
          <p:cNvSpPr txBox="1"/>
          <p:nvPr/>
        </p:nvSpPr>
        <p:spPr>
          <a:xfrm>
            <a:off x="5059900" y="4006516"/>
            <a:ext cx="428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Former County of Alpena Administrator</a:t>
            </a:r>
          </a:p>
        </p:txBody>
      </p:sp>
    </p:spTree>
    <p:extLst>
      <p:ext uri="{BB962C8B-B14F-4D97-AF65-F5344CB8AC3E}">
        <p14:creationId xmlns:p14="http://schemas.microsoft.com/office/powerpoint/2010/main" val="2971492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9DE9A0-4978-451E-91EF-0F149CEC1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9000"/>
          </a:blip>
          <a:srcRect l="7388" t="8976" r="11880" b="14722"/>
          <a:stretch/>
        </p:blipFill>
        <p:spPr>
          <a:xfrm>
            <a:off x="0" y="0"/>
            <a:ext cx="12120880" cy="6858000"/>
          </a:xfrm>
          <a:prstGeom prst="rect">
            <a:avLst/>
          </a:prstGeom>
          <a:ln w="38100" cap="sq">
            <a:solidFill>
              <a:srgbClr val="FF9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  <a:softEdge rad="1524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939C66-832F-52EE-1B41-87D74FD66235}"/>
              </a:ext>
            </a:extLst>
          </p:cNvPr>
          <p:cNvSpPr txBox="1"/>
          <p:nvPr/>
        </p:nvSpPr>
        <p:spPr>
          <a:xfrm>
            <a:off x="922422" y="-1"/>
            <a:ext cx="5474368" cy="6867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36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Our Services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Administrator’s Office 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Personnel, Accounting, Benefits &amp; Payroll</a:t>
            </a:r>
            <a:endParaRPr lang="en-US" sz="2000" b="1" kern="100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  <a:effectLst/>
              <a:latin typeface="Amasis MT Pro Black" panose="02040A04050005020304" pitchFamily="18" charset="0"/>
              <a:ea typeface="Calibri" panose="020F0502020204030204" pitchFamily="34" charset="0"/>
              <a:cs typeface="Biome Light" panose="020B03030302040208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800600" algn="l"/>
              </a:tabLs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Animal Care &amp; Control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Board of Commissioners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Circuit Court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County Clerk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Commission on Aging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Community Corrections/Pretrial Services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District Court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Emergency Management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Equalization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Family Court – Juvenile/Probate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28854-C695-ADE5-8E68-D1C5F8D7848C}"/>
              </a:ext>
            </a:extLst>
          </p:cNvPr>
          <p:cNvSpPr txBox="1"/>
          <p:nvPr/>
        </p:nvSpPr>
        <p:spPr>
          <a:xfrm>
            <a:off x="6164179" y="0"/>
            <a:ext cx="6027821" cy="7279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Friend of the Court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Harry Browne Airport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Health Department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Juvenile Detention Center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Mental Health Authority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Michigan Works!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Mosquito Abatement Commission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MSU Cooperative Extension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Parks &amp; Recreation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Probate Court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Probation Department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Prosecuting Attorney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Public Works Commission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Register of Deeds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Sheriff’s Office, Jail &amp; Road Patrol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Biome Light" panose="020B0303030204020804" pitchFamily="34" charset="0"/>
              </a:rPr>
              <a:t>Treasurer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5714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ThemeSCHD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Team_Expectations-RV9" id="{28C2872D-A09F-914A-8F1E-2F4DFBB9C46B}" vid="{4A07998A-647A-A243-8E7A-5BD0E4849C3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23414</TotalTime>
  <Words>1057</Words>
  <Application>Microsoft Office PowerPoint</Application>
  <PresentationFormat>Widescreen</PresentationFormat>
  <Paragraphs>230</Paragraphs>
  <Slides>38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60" baseType="lpstr">
      <vt:lpstr>Abadi</vt:lpstr>
      <vt:lpstr>Aharoni</vt:lpstr>
      <vt:lpstr>Algerian</vt:lpstr>
      <vt:lpstr>Amasis MT Pro</vt:lpstr>
      <vt:lpstr>Amasis MT Pro Black</vt:lpstr>
      <vt:lpstr>Arial</vt:lpstr>
      <vt:lpstr>Arial Narrow</vt:lpstr>
      <vt:lpstr>Bookman Old Style</vt:lpstr>
      <vt:lpstr>Britannic Bold</vt:lpstr>
      <vt:lpstr>Calibri</vt:lpstr>
      <vt:lpstr>Calibri Light</vt:lpstr>
      <vt:lpstr>Franklin Gothic Book</vt:lpstr>
      <vt:lpstr>Franklin Gothic Medium</vt:lpstr>
      <vt:lpstr>Segoe UI</vt:lpstr>
      <vt:lpstr>Trebuchet MS</vt:lpstr>
      <vt:lpstr>Wingdings</vt:lpstr>
      <vt:lpstr>Wingdings 2</vt:lpstr>
      <vt:lpstr>Wingdings 3</vt:lpstr>
      <vt:lpstr>Facet</vt:lpstr>
      <vt:lpstr>1_ThemeSCHD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ANIMAL CONTROL       SCACCRC BUILDING</vt:lpstr>
      <vt:lpstr>PowerPoint Presentation</vt:lpstr>
      <vt:lpstr>Saginaw County   Medical Examiner’s Office      Return to Saginaw County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Medical Diamond Project</vt:lpstr>
      <vt:lpstr>PowerPoint Presentation</vt:lpstr>
      <vt:lpstr>PowerPoint Presentation</vt:lpstr>
      <vt:lpstr>Saginaw County Courts</vt:lpstr>
      <vt:lpstr>2024 Program Preview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Saginaw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Olsen</dc:creator>
  <cp:lastModifiedBy>Sawdon, Marissa</cp:lastModifiedBy>
  <cp:revision>549</cp:revision>
  <cp:lastPrinted>2023-01-24T18:37:42Z</cp:lastPrinted>
  <dcterms:created xsi:type="dcterms:W3CDTF">2021-01-25T15:47:52Z</dcterms:created>
  <dcterms:modified xsi:type="dcterms:W3CDTF">2024-02-05T14:49:38Z</dcterms:modified>
</cp:coreProperties>
</file>